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0" y="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2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4" y="2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4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sldNum" idx="12"/>
          </p:nvPr>
        </p:nvSpPr>
        <p:spPr>
          <a:xfrm>
            <a:off x="3850444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592138" y="806450"/>
            <a:ext cx="5391150" cy="40433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7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db91acb3a1_0_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romanLcPeriod"/>
            </a:pPr>
            <a:endParaRPr/>
          </a:p>
        </p:txBody>
      </p:sp>
      <p:sp>
        <p:nvSpPr>
          <p:cNvPr id="105" name="Google Shape;105;gdb91acb3a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db91acb3a1_0_5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11" name="Google Shape;111;gdb91acb3a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db91acb45f_1_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17" name="Google Shape;117;gdb91acb45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db91acb45f_1_5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23" name="Google Shape;123;gdb91acb45f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b91acb45f_1_1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29" name="Google Shape;129;gdb91acb45f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db91acb45f_1_15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35" name="Google Shape;135;gdb91acb45f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db91acb3a1_0_1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/>
          </a:p>
        </p:txBody>
      </p:sp>
      <p:sp>
        <p:nvSpPr>
          <p:cNvPr id="141" name="Google Shape;141;gdb91acb3a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rgbClr val="63C8FC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ctrTitle"/>
          </p:nvPr>
        </p:nvSpPr>
        <p:spPr>
          <a:xfrm>
            <a:off x="4572000" y="836613"/>
            <a:ext cx="4318000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ubTitle" idx="1"/>
          </p:nvPr>
        </p:nvSpPr>
        <p:spPr>
          <a:xfrm>
            <a:off x="4572000" y="3068638"/>
            <a:ext cx="4313238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5" name="Google Shape;25;p2"/>
          <p:cNvCxnSpPr/>
          <p:nvPr/>
        </p:nvCxnSpPr>
        <p:spPr>
          <a:xfrm rot="10800000">
            <a:off x="4572000" y="2924175"/>
            <a:ext cx="4321175" cy="0"/>
          </a:xfrm>
          <a:prstGeom prst="straightConnector1">
            <a:avLst/>
          </a:prstGeom>
          <a:noFill/>
          <a:ln w="101600" cap="flat" cmpd="sng">
            <a:solidFill>
              <a:srgbClr val="CC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" name="Google Shape;2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247" y="188640"/>
            <a:ext cx="2417553" cy="1434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body" idx="1"/>
          </p:nvPr>
        </p:nvSpPr>
        <p:spPr>
          <a:xfrm rot="5400000">
            <a:off x="2216944" y="-437356"/>
            <a:ext cx="4781550" cy="8856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>
            <a:spLocks noGrp="1"/>
          </p:cNvSpPr>
          <p:nvPr>
            <p:ph type="title"/>
          </p:nvPr>
        </p:nvSpPr>
        <p:spPr>
          <a:xfrm rot="5400000">
            <a:off x="4814094" y="2051844"/>
            <a:ext cx="637381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body" idx="1"/>
          </p:nvPr>
        </p:nvSpPr>
        <p:spPr>
          <a:xfrm rot="5400000">
            <a:off x="165894" y="-157956"/>
            <a:ext cx="6373812" cy="6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4351337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83125" y="1600200"/>
            <a:ext cx="4352925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Char char="❑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o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˚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ourier New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3">
            <a:alphaModFix/>
          </a:blip>
          <a:srcRect t="33200" b="60157"/>
          <a:stretch/>
        </p:blipFill>
        <p:spPr>
          <a:xfrm>
            <a:off x="0" y="6402438"/>
            <a:ext cx="9144000" cy="4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13">
            <a:alphaModFix/>
          </a:blip>
          <a:srcRect b="79400"/>
          <a:stretch/>
        </p:blipFill>
        <p:spPr>
          <a:xfrm>
            <a:off x="0" y="0"/>
            <a:ext cx="9144000" cy="141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Char char="❑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00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0000FF"/>
              </a:buClr>
              <a:buSzPts val="2700"/>
              <a:buFont typeface="Noto Sans Symbols"/>
              <a:buChar char="▪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4650" algn="l" rtl="0">
              <a:lnSpc>
                <a:spcPct val="100000"/>
              </a:lnSpc>
              <a:spcBef>
                <a:spcPts val="460"/>
              </a:spcBef>
              <a:spcAft>
                <a:spcPts val="0"/>
              </a:spcAft>
              <a:buClr>
                <a:srgbClr val="0000FF"/>
              </a:buClr>
              <a:buSzPts val="2300"/>
              <a:buFont typeface="Courier New"/>
              <a:buChar char="o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˚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7" name="Google Shape;17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79388" y="144415"/>
            <a:ext cx="1950481" cy="115748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/>
        </p:nvSpPr>
        <p:spPr>
          <a:xfrm>
            <a:off x="1907704" y="4869160"/>
            <a:ext cx="63357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lt1"/>
                </a:solidFill>
              </a:rPr>
              <a:t>FFC118-WP02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May 2021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>
            <a:spLocks noGrp="1"/>
          </p:cNvSpPr>
          <p:nvPr>
            <p:ph type="ctrTitle"/>
          </p:nvPr>
        </p:nvSpPr>
        <p:spPr>
          <a:xfrm>
            <a:off x="2627784" y="836613"/>
            <a:ext cx="6262216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Impacts of COVID-19 Pandemic  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Recommendations</a:t>
            </a:r>
            <a:endParaRPr/>
          </a:p>
        </p:txBody>
      </p:sp>
      <p:sp>
        <p:nvSpPr>
          <p:cNvPr id="150" name="Google Shape;150;p22"/>
          <p:cNvSpPr txBox="1">
            <a:spLocks noGrp="1"/>
          </p:cNvSpPr>
          <p:nvPr>
            <p:ph type="body" idx="1"/>
          </p:nvPr>
        </p:nvSpPr>
        <p:spPr>
          <a:xfrm>
            <a:off x="143663" y="148510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>
                <a:latin typeface="Calibri"/>
                <a:ea typeface="Calibri"/>
                <a:cs typeface="Calibri"/>
                <a:sym typeface="Calibri"/>
              </a:rPr>
              <a:t>The Committee is  invited to: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romanLcPeriod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 recognise the critical importance of staying abreast of how countries are managing the pandemic as this will help inform planning of our work;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romanLcPeriod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discuss the evolving COVID-19 landscape and provide questions to SPC Public Health Division;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romanLcPeriod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note the gains and innovation that will outlive the pandemic and which ensure a more resilient and thriving FFA;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romanLcPeriod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discuss the challenges and possible steps to address these, which will be considered throughout the FFC agenda, including prioritisation of work; and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romanLcPeriod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submit any requests for assistance from the Secretariat.</a:t>
            </a:r>
            <a:endParaRPr sz="31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5300"/>
              <a:t>Outline </a:t>
            </a:r>
            <a:endParaRPr sz="5300"/>
          </a:p>
        </p:txBody>
      </p:sp>
      <p:sp>
        <p:nvSpPr>
          <p:cNvPr id="102" name="Google Shape;102;p14"/>
          <p:cNvSpPr txBox="1">
            <a:spLocks noGrp="1"/>
          </p:cNvSpPr>
          <p:nvPr>
            <p:ph type="body" idx="1"/>
          </p:nvPr>
        </p:nvSpPr>
        <p:spPr>
          <a:xfrm>
            <a:off x="143663" y="148230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88950" algn="l" rtl="0">
              <a:spcBef>
                <a:spcPts val="360"/>
              </a:spcBef>
              <a:spcAft>
                <a:spcPts val="0"/>
              </a:spcAft>
              <a:buSzPts val="4100"/>
              <a:buChar char="❑"/>
            </a:pPr>
            <a:r>
              <a:rPr lang="en-GB" sz="4100"/>
              <a:t>Introduction </a:t>
            </a:r>
            <a:endParaRPr sz="4100"/>
          </a:p>
          <a:p>
            <a:pPr marL="457200" lvl="0" indent="-488950" algn="l" rtl="0">
              <a:spcBef>
                <a:spcPts val="0"/>
              </a:spcBef>
              <a:spcAft>
                <a:spcPts val="0"/>
              </a:spcAft>
              <a:buSzPts val="4100"/>
              <a:buChar char="❑"/>
            </a:pPr>
            <a:r>
              <a:rPr lang="en-GB" sz="4100"/>
              <a:t>COVID-19 Landscape - SPC </a:t>
            </a:r>
            <a:endParaRPr sz="4100"/>
          </a:p>
          <a:p>
            <a:pPr marL="457200" lvl="0" indent="-488950" algn="l" rtl="0">
              <a:spcBef>
                <a:spcPts val="0"/>
              </a:spcBef>
              <a:spcAft>
                <a:spcPts val="0"/>
              </a:spcAft>
              <a:buSzPts val="4100"/>
              <a:buChar char="❑"/>
            </a:pPr>
            <a:r>
              <a:rPr lang="en-GB" sz="4100"/>
              <a:t>Building resilience </a:t>
            </a:r>
            <a:endParaRPr sz="4100"/>
          </a:p>
          <a:p>
            <a:pPr marL="457200" lvl="0" indent="-488950" algn="l" rtl="0">
              <a:spcBef>
                <a:spcPts val="0"/>
              </a:spcBef>
              <a:spcAft>
                <a:spcPts val="0"/>
              </a:spcAft>
              <a:buSzPts val="4100"/>
              <a:buChar char="❑"/>
            </a:pPr>
            <a:r>
              <a:rPr lang="en-GB" sz="4100"/>
              <a:t>Looking forward </a:t>
            </a:r>
            <a:endParaRPr sz="41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 </a:t>
            </a:r>
            <a:endParaRPr/>
          </a:p>
        </p:txBody>
      </p:sp>
      <p:sp>
        <p:nvSpPr>
          <p:cNvPr id="108" name="Google Shape;108;p15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-431800" algn="l" rtl="0">
              <a:spcBef>
                <a:spcPts val="36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COVID-19 is far reaching and continues to evolve </a:t>
            </a:r>
            <a:endParaRPr/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Move past “survival” mindset to “thrive” </a:t>
            </a:r>
            <a:endParaRPr/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Post pandemic  - Not business as usual</a:t>
            </a:r>
            <a:endParaRPr/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Regional cooperation remains the root to survival </a:t>
            </a:r>
            <a:endParaRPr/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SzPts val="3200"/>
              <a:buChar char="❑"/>
            </a:pPr>
            <a:r>
              <a:rPr lang="en-GB"/>
              <a:t>Catalysts for reform </a:t>
            </a:r>
            <a:endParaRPr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BUILDING RESILIENCE </a:t>
            </a:r>
            <a:r>
              <a:rPr lang="en-GB" sz="2600">
                <a:solidFill>
                  <a:schemeClr val="dk1"/>
                </a:solidFill>
              </a:rPr>
              <a:t> </a:t>
            </a:r>
            <a:r>
              <a:rPr lang="en-GB"/>
              <a:t> </a:t>
            </a:r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-393700" algn="just" rtl="0"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❑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Work Programmes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Efficiency &amp; financial gains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Investment in technology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Funds towards more activities  - eg Observer safety and livelihoods, EM/ER, assessing CC impacts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BUILDING RESILIENCE </a:t>
            </a:r>
            <a:r>
              <a:rPr lang="en-GB" sz="2600">
                <a:solidFill>
                  <a:schemeClr val="dk1"/>
                </a:solidFill>
              </a:rPr>
              <a:t> </a:t>
            </a:r>
            <a:r>
              <a:rPr lang="en-GB"/>
              <a:t> </a:t>
            </a:r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-393700" algn="just" rtl="0"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❑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Challenges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Progressing critical work in the absence of face to face meetings (such as the WCPFC related meetings)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Increase in virtual meetings - zoom fatigue  (refer table)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Increased burden on member administrations 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Deferment of in-country work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BUILDING RESILIENCE </a:t>
            </a:r>
            <a:r>
              <a:rPr lang="en-GB" sz="2600">
                <a:solidFill>
                  <a:schemeClr val="dk1"/>
                </a:solidFill>
              </a:rPr>
              <a:t> </a:t>
            </a:r>
            <a:r>
              <a:rPr lang="en-GB"/>
              <a:t> </a:t>
            </a:r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93700" algn="just" rtl="0"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❑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MCS tools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Monitoring and Surveillance Support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1371600" lvl="2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o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RFSC and Regional Operations - weekly COVID-19 Vessel Movements register and reports; and “OPCOVID”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1371600" lvl="2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o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Regional Aerial Surveillance Program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937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Observer Programme - suspension and commissioned study recommendations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937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FFA COVID-19 Operating Protocols for the Fishing Sector in the Pacific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BUILDING RESILIENCE </a:t>
            </a:r>
            <a:r>
              <a:rPr lang="en-GB" sz="2600">
                <a:solidFill>
                  <a:schemeClr val="dk1"/>
                </a:solidFill>
              </a:rPr>
              <a:t> </a:t>
            </a:r>
            <a:r>
              <a:rPr lang="en-GB"/>
              <a:t> </a:t>
            </a:r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93700" algn="just" rtl="0"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❑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Economic and Social Benefits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▪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Regional and National Assessments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1371600" lvl="2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o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Significant reduction in the operations of domestic LL fleets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1371600" lvl="2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o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Revenues from VDS remains relatively the same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1371600" lvl="2" indent="-393700" algn="just" rtl="0"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o"/>
            </a:pPr>
            <a:r>
              <a:rPr lang="en-GB" sz="2600">
                <a:latin typeface="Calibri"/>
                <a:ea typeface="Calibri"/>
                <a:cs typeface="Calibri"/>
                <a:sym typeface="Calibri"/>
              </a:rPr>
              <a:t>National assessment work with Palau, Tonga and Solomon Islands </a:t>
            </a:r>
            <a:endParaRPr sz="2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BUILDING RESILIENCE </a:t>
            </a:r>
            <a:r>
              <a:rPr lang="en-GB" sz="2600">
                <a:solidFill>
                  <a:schemeClr val="dk1"/>
                </a:solidFill>
              </a:rPr>
              <a:t> </a:t>
            </a:r>
            <a:r>
              <a:rPr lang="en-GB"/>
              <a:t> </a:t>
            </a:r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just" rtl="0">
              <a:spcBef>
                <a:spcPts val="0"/>
              </a:spcBef>
              <a:spcAft>
                <a:spcPts val="0"/>
              </a:spcAft>
              <a:buSzPts val="2800"/>
              <a:buFont typeface="Calibri"/>
              <a:buChar char="❑"/>
            </a:pPr>
            <a:r>
              <a:rPr lang="en-GB" sz="2800">
                <a:latin typeface="Calibri"/>
                <a:ea typeface="Calibri"/>
                <a:cs typeface="Calibri"/>
                <a:sym typeface="Calibri"/>
              </a:rPr>
              <a:t>Food Security and Gender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6400" algn="just" rtl="0">
              <a:spcBef>
                <a:spcPts val="1200"/>
              </a:spcBef>
              <a:spcAft>
                <a:spcPts val="0"/>
              </a:spcAft>
              <a:buSzPts val="2800"/>
              <a:buFont typeface="Calibri"/>
              <a:buChar char="▪"/>
            </a:pPr>
            <a:r>
              <a:rPr lang="en-GB" sz="2800">
                <a:latin typeface="Calibri"/>
                <a:ea typeface="Calibri"/>
                <a:cs typeface="Calibri"/>
                <a:sym typeface="Calibri"/>
              </a:rPr>
              <a:t>Studies to estimate the amount of tuna and bycatch entering domestic markets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06400" algn="just" rtl="0">
              <a:spcBef>
                <a:spcPts val="1200"/>
              </a:spcBef>
              <a:spcAft>
                <a:spcPts val="0"/>
              </a:spcAft>
              <a:buSzPts val="2800"/>
              <a:buFont typeface="Calibri"/>
              <a:buChar char="▪"/>
            </a:pPr>
            <a:r>
              <a:rPr lang="en-GB" sz="2800">
                <a:latin typeface="Calibri"/>
                <a:ea typeface="Calibri"/>
                <a:cs typeface="Calibri"/>
                <a:sym typeface="Calibri"/>
              </a:rPr>
              <a:t>Study on the impact of COVID-19 on women in the tuna fisheries sector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LOOKING FORWARD  </a:t>
            </a:r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body" idx="1"/>
          </p:nvPr>
        </p:nvSpPr>
        <p:spPr>
          <a:xfrm>
            <a:off x="-12" y="142545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600"/>
          </a:p>
          <a:p>
            <a:pPr marL="457200" lvl="0" indent="-438150" algn="just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300"/>
              <a:buFont typeface="Calibri"/>
              <a:buChar char="❑"/>
            </a:pPr>
            <a:r>
              <a:rPr lang="en-GB" sz="3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Experiences with opening borders &amp; implications for FFA Members and Secretariat </a:t>
            </a:r>
            <a:endParaRPr sz="33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38150" algn="just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300"/>
              <a:buFont typeface="Calibri"/>
              <a:buChar char="❑"/>
            </a:pPr>
            <a:r>
              <a:rPr lang="en-GB" sz="3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Meetings and Training  - continued use of virtual platforms  </a:t>
            </a:r>
            <a:endParaRPr sz="33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38150" algn="just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300"/>
              <a:buFont typeface="Calibri"/>
              <a:buChar char="❑"/>
            </a:pPr>
            <a:r>
              <a:rPr lang="en-GB" sz="3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Operational matters - Observer safety and livelihoods; enhancing MCS tools to combat IUU fishing </a:t>
            </a:r>
            <a:endParaRPr sz="33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fa">
  <a:themeElements>
    <a:clrScheme name="ff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</Words>
  <Application>Microsoft Office PowerPoint</Application>
  <PresentationFormat>On-screen Show (4:3)</PresentationFormat>
  <Paragraphs>58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Courier New</vt:lpstr>
      <vt:lpstr>Noto Sans Symbols</vt:lpstr>
      <vt:lpstr>ffa</vt:lpstr>
      <vt:lpstr>Impacts of COVID-19 Pandemic   </vt:lpstr>
      <vt:lpstr>Outline </vt:lpstr>
      <vt:lpstr>Introduction </vt:lpstr>
      <vt:lpstr>BUILDING RESILIENCE   </vt:lpstr>
      <vt:lpstr>BUILDING RESILIENCE   </vt:lpstr>
      <vt:lpstr>BUILDING RESILIENCE   </vt:lpstr>
      <vt:lpstr>BUILDING RESILIENCE   </vt:lpstr>
      <vt:lpstr>BUILDING RESILIENCE   </vt:lpstr>
      <vt:lpstr>LOOKING FORWARD 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Impacts of COVID-19 Pandemic   </dc:title>
  <dc:creator>Patricia Sachs-Cornish</dc:creator>
  <cp:lastModifiedBy>Patricia Sachs-Cornish</cp:lastModifiedBy>
  <cp:revision>1</cp:revision>
  <dcterms:modified xsi:type="dcterms:W3CDTF">2021-05-22T20:55:32Z</dcterms:modified>
</cp:coreProperties>
</file>