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8337EA1-B03E-4B14-A268-F04B98997F6B}">
  <a:tblStyle styleId="{48337EA1-B03E-4B14-A268-F04B98997F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331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38C4C-9B2B-4514-9F51-003750236363}" type="datetimeFigureOut">
              <a:rPr lang="en-AU" smtClean="0"/>
              <a:t>28/05/2021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3EB2A-38F9-40A6-A71A-EF561C7D31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0399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2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9" y="2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11288" y="1162050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8829969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9" y="8829969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sldNum" idx="12"/>
          </p:nvPr>
        </p:nvSpPr>
        <p:spPr>
          <a:xfrm>
            <a:off x="3970939" y="8829969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755650"/>
            <a:ext cx="5048250" cy="37861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db91acb3a1_0_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79" cy="3660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romanLcPeriod"/>
            </a:pPr>
            <a:endParaRPr/>
          </a:p>
        </p:txBody>
      </p:sp>
      <p:sp>
        <p:nvSpPr>
          <p:cNvPr id="106" name="Google Shape;106;gdb91acb3a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1288" y="1162050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db91acb5a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1288" y="1162050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db91acb5ac_0_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79" cy="3660515"/>
          </a:xfrm>
          <a:prstGeom prst="rect">
            <a:avLst/>
          </a:prstGeom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gdb91acb5ac_0_2:notes"/>
          <p:cNvSpPr txBox="1">
            <a:spLocks noGrp="1"/>
          </p:cNvSpPr>
          <p:nvPr>
            <p:ph type="sldNum" idx="12"/>
          </p:nvPr>
        </p:nvSpPr>
        <p:spPr>
          <a:xfrm>
            <a:off x="3970939" y="8829969"/>
            <a:ext cx="3037882" cy="466308"/>
          </a:xfrm>
          <a:prstGeom prst="rect">
            <a:avLst/>
          </a:prstGeom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1288" y="1162050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:notes"/>
          <p:cNvSpPr txBox="1">
            <a:spLocks noGrp="1"/>
          </p:cNvSpPr>
          <p:nvPr>
            <p:ph type="body" idx="1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1288" y="1162050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rgbClr val="63C8FC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ctrTitle"/>
          </p:nvPr>
        </p:nvSpPr>
        <p:spPr>
          <a:xfrm>
            <a:off x="4572000" y="836613"/>
            <a:ext cx="4318000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ubTitle" idx="1"/>
          </p:nvPr>
        </p:nvSpPr>
        <p:spPr>
          <a:xfrm>
            <a:off x="4572000" y="3068638"/>
            <a:ext cx="4313238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5" name="Google Shape;25;p2"/>
          <p:cNvCxnSpPr/>
          <p:nvPr/>
        </p:nvCxnSpPr>
        <p:spPr>
          <a:xfrm rot="10800000">
            <a:off x="4572000" y="2924175"/>
            <a:ext cx="4321175" cy="0"/>
          </a:xfrm>
          <a:prstGeom prst="straightConnector1">
            <a:avLst/>
          </a:prstGeom>
          <a:noFill/>
          <a:ln w="101600" cap="flat" cmpd="sng">
            <a:solidFill>
              <a:srgbClr val="CC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" name="Google Shape;2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247" y="188640"/>
            <a:ext cx="2417553" cy="1434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body" idx="1"/>
          </p:nvPr>
        </p:nvSpPr>
        <p:spPr>
          <a:xfrm rot="5400000">
            <a:off x="2216944" y="-437356"/>
            <a:ext cx="4781550" cy="8856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>
            <a:spLocks noGrp="1"/>
          </p:cNvSpPr>
          <p:nvPr>
            <p:ph type="title"/>
          </p:nvPr>
        </p:nvSpPr>
        <p:spPr>
          <a:xfrm rot="5400000">
            <a:off x="4814094" y="2051844"/>
            <a:ext cx="637381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body" idx="1"/>
          </p:nvPr>
        </p:nvSpPr>
        <p:spPr>
          <a:xfrm rot="5400000">
            <a:off x="165894" y="-157956"/>
            <a:ext cx="6373812" cy="6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4351337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83125" y="1600200"/>
            <a:ext cx="4352925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Char char="❑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o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˚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ourier New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3">
            <a:alphaModFix/>
          </a:blip>
          <a:srcRect t="33200" b="60157"/>
          <a:stretch/>
        </p:blipFill>
        <p:spPr>
          <a:xfrm>
            <a:off x="0" y="6402438"/>
            <a:ext cx="9144000" cy="4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13">
            <a:alphaModFix/>
          </a:blip>
          <a:srcRect b="79400"/>
          <a:stretch/>
        </p:blipFill>
        <p:spPr>
          <a:xfrm>
            <a:off x="0" y="0"/>
            <a:ext cx="9144000" cy="141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Char char="❑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00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0000FF"/>
              </a:buClr>
              <a:buSzPts val="2700"/>
              <a:buFont typeface="Noto Sans Symbols"/>
              <a:buChar char="▪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4650" algn="l" rtl="0">
              <a:lnSpc>
                <a:spcPct val="100000"/>
              </a:lnSpc>
              <a:spcBef>
                <a:spcPts val="460"/>
              </a:spcBef>
              <a:spcAft>
                <a:spcPts val="0"/>
              </a:spcAft>
              <a:buClr>
                <a:srgbClr val="0000FF"/>
              </a:buClr>
              <a:buSzPts val="2300"/>
              <a:buFont typeface="Courier New"/>
              <a:buChar char="o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˚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7" name="Google Shape;17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79388" y="144415"/>
            <a:ext cx="1950481" cy="115748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/>
        </p:nvSpPr>
        <p:spPr>
          <a:xfrm>
            <a:off x="1907704" y="4869160"/>
            <a:ext cx="63357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lt1"/>
                </a:solidFill>
              </a:rPr>
              <a:t>FFC118-WP20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May 2021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>
            <a:spLocks noGrp="1"/>
          </p:cNvSpPr>
          <p:nvPr>
            <p:ph type="ctrTitle"/>
          </p:nvPr>
        </p:nvSpPr>
        <p:spPr>
          <a:xfrm>
            <a:off x="2627784" y="836613"/>
            <a:ext cx="6262216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Proposed FFCMIN18 and RFMM2 Arrangements and Agenda  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3900"/>
              <a:t>Proposed FFCMIN18 Agenda </a:t>
            </a:r>
            <a:endParaRPr sz="3900"/>
          </a:p>
        </p:txBody>
      </p:sp>
      <p:sp>
        <p:nvSpPr>
          <p:cNvPr id="109" name="Google Shape;109;p15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-431800" algn="l" rtl="0">
              <a:spcBef>
                <a:spcPts val="36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Key issues </a:t>
            </a:r>
            <a:endParaRPr/>
          </a:p>
          <a:p>
            <a:pPr marL="914400" lvl="1" indent="-3556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the impact of COVID-19 on the tuna fishery;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the impact of CC on tuna fishery;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safety of observers and crew;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key priorities for WCPFC;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Regional Longline Strategy and setting of zone based limits;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Update on renegotiation of the US Tuna Treaty;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Independent Review of progress in increasing sustainable economic returns from fisheries;  and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▪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the Director General’s Annual Report.</a:t>
            </a:r>
            <a:endParaRPr sz="3500"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Proposed RFMM2 Agenda </a:t>
            </a:r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00" cy="478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❑"/>
            </a:pPr>
            <a:r>
              <a:rPr lang="en-GB"/>
              <a:t>Key Issues </a:t>
            </a:r>
            <a:endParaRPr/>
          </a:p>
          <a:p>
            <a:pPr marL="914400" lvl="1" indent="-4000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▪"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the impact of COVID-19 on coastal fisheries;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005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▪"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Coastal fisheries and aquaculture;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005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▪"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Climate change - regional collaboration;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005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▪"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Impacts of Marine Pollution on Pacific Fisheries;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0050" algn="just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700"/>
              <a:buFont typeface="Calibri"/>
              <a:buChar char="▪"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2050 Strategy for the Blue Pacific Continent.</a:t>
            </a:r>
            <a:endParaRPr sz="4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5300"/>
              <a:t>Arrangements  </a:t>
            </a:r>
            <a:endParaRPr sz="5300"/>
          </a:p>
        </p:txBody>
      </p:sp>
      <p:sp>
        <p:nvSpPr>
          <p:cNvPr id="102" name="Google Shape;102;p14"/>
          <p:cNvSpPr txBox="1">
            <a:spLocks noGrp="1"/>
          </p:cNvSpPr>
          <p:nvPr>
            <p:ph type="body" idx="1"/>
          </p:nvPr>
        </p:nvSpPr>
        <p:spPr>
          <a:xfrm>
            <a:off x="143663" y="148230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25450" algn="l" rtl="0">
              <a:spcBef>
                <a:spcPts val="360"/>
              </a:spcBef>
              <a:spcAft>
                <a:spcPts val="0"/>
              </a:spcAft>
              <a:buSzPts val="3100"/>
              <a:buChar char="❑"/>
            </a:pPr>
            <a:r>
              <a:rPr lang="en-GB" sz="2800" dirty="0"/>
              <a:t>Incoming Chair - Fiji </a:t>
            </a:r>
            <a:endParaRPr sz="2800" dirty="0"/>
          </a:p>
          <a:p>
            <a:pPr marL="457200" lvl="0" indent="-425450" algn="l" rtl="0">
              <a:spcBef>
                <a:spcPts val="0"/>
              </a:spcBef>
              <a:spcAft>
                <a:spcPts val="0"/>
              </a:spcAft>
              <a:buSzPts val="3100"/>
              <a:buChar char="❑"/>
            </a:pPr>
            <a:r>
              <a:rPr lang="en-GB" sz="2800" dirty="0"/>
              <a:t>Vice Chair - Kiribati  </a:t>
            </a:r>
            <a:endParaRPr sz="2800" dirty="0"/>
          </a:p>
          <a:p>
            <a:pPr marL="457200" lvl="0" indent="-425450" algn="l" rtl="0">
              <a:spcBef>
                <a:spcPts val="0"/>
              </a:spcBef>
              <a:spcAft>
                <a:spcPts val="0"/>
              </a:spcAft>
              <a:buSzPts val="3100"/>
              <a:buChar char="❑"/>
            </a:pPr>
            <a:r>
              <a:rPr lang="en-GB" sz="2800" dirty="0"/>
              <a:t>Meeting platform - zoom </a:t>
            </a:r>
            <a:endParaRPr sz="2800" dirty="0"/>
          </a:p>
          <a:p>
            <a:pPr marL="457200" lvl="0" indent="-425450" algn="l" rtl="0">
              <a:spcBef>
                <a:spcPts val="0"/>
              </a:spcBef>
              <a:spcAft>
                <a:spcPts val="0"/>
              </a:spcAft>
              <a:buSzPts val="3100"/>
              <a:buChar char="❑"/>
            </a:pPr>
            <a:r>
              <a:rPr lang="en-GB" sz="2800" dirty="0"/>
              <a:t>Timing </a:t>
            </a:r>
            <a:r>
              <a:rPr lang="en-GB" sz="2800" dirty="0" smtClean="0"/>
              <a:t>– </a:t>
            </a:r>
            <a:r>
              <a:rPr lang="en-AU" sz="2800" dirty="0" smtClean="0"/>
              <a:t>consider dates below </a:t>
            </a:r>
            <a:endParaRPr sz="2800" dirty="0"/>
          </a:p>
          <a:p>
            <a:pPr marL="457200" lvl="0" indent="-488950" algn="l" rtl="0">
              <a:spcBef>
                <a:spcPts val="0"/>
              </a:spcBef>
              <a:spcAft>
                <a:spcPts val="0"/>
              </a:spcAft>
              <a:buSzPts val="4100"/>
              <a:buChar char="❑"/>
            </a:pPr>
            <a:r>
              <a:rPr lang="en-GB" sz="2800" dirty="0"/>
              <a:t> Proposed Timetable </a:t>
            </a:r>
            <a:endParaRPr sz="2800" dirty="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4100" dirty="0"/>
              <a:t> </a:t>
            </a:r>
            <a:endParaRPr sz="41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 dirty="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500" dirty="0"/>
          </a:p>
        </p:txBody>
      </p:sp>
      <p:graphicFrame>
        <p:nvGraphicFramePr>
          <p:cNvPr id="103" name="Google Shape;103;p14"/>
          <p:cNvGraphicFramePr/>
          <p:nvPr>
            <p:extLst>
              <p:ext uri="{D42A27DB-BD31-4B8C-83A1-F6EECF244321}">
                <p14:modId xmlns:p14="http://schemas.microsoft.com/office/powerpoint/2010/main" val="1878274044"/>
              </p:ext>
            </p:extLst>
          </p:nvPr>
        </p:nvGraphicFramePr>
        <p:xfrm>
          <a:off x="806115" y="3760555"/>
          <a:ext cx="7664117" cy="2285850"/>
        </p:xfrm>
        <a:graphic>
          <a:graphicData uri="http://schemas.openxmlformats.org/drawingml/2006/table">
            <a:tbl>
              <a:tblPr>
                <a:noFill/>
                <a:tableStyleId>{48337EA1-B03E-4B14-A268-F04B98997F6B}</a:tableStyleId>
              </a:tblPr>
              <a:tblGrid>
                <a:gridCol w="1251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7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5691">
                  <a:extLst>
                    <a:ext uri="{9D8B030D-6E8A-4147-A177-3AD203B41FA5}">
                      <a16:colId xmlns:a16="http://schemas.microsoft.com/office/drawing/2014/main" val="194359051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Day </a:t>
                      </a:r>
                      <a:endParaRPr sz="1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 smtClean="0"/>
                        <a:t>Dates </a:t>
                      </a:r>
                      <a:endParaRPr sz="1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Meeting </a:t>
                      </a:r>
                      <a:endParaRPr sz="18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/>
                        <a:t>1 </a:t>
                      </a:r>
                      <a:endParaRPr sz="18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Mon Tues         26 July </a:t>
                      </a:r>
                      <a:endParaRPr lang="en-AU" sz="1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Special FFC119 Officials </a:t>
                      </a:r>
                      <a:endParaRPr sz="18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/>
                        <a:t>2</a:t>
                      </a:r>
                      <a:endParaRPr sz="18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Tues                  27  July</a:t>
                      </a:r>
                      <a:r>
                        <a:rPr lang="en-AU" sz="1800" baseline="0" dirty="0" smtClean="0"/>
                        <a:t> </a:t>
                      </a:r>
                      <a:endParaRPr lang="en-AU" sz="1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RFMM2 Officials </a:t>
                      </a:r>
                      <a:endParaRPr sz="18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/>
                        <a:t>3 &amp; 4 </a:t>
                      </a:r>
                      <a:endParaRPr sz="18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AU" sz="1800" dirty="0" smtClean="0"/>
                        <a:t>Wed  </a:t>
                      </a:r>
                      <a:r>
                        <a:rPr lang="en-AU" sz="1800" dirty="0" err="1" smtClean="0"/>
                        <a:t>Thur</a:t>
                      </a:r>
                      <a:r>
                        <a:rPr lang="en-AU" sz="1800" dirty="0" smtClean="0"/>
                        <a:t>         28 – 29 July 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FFCMIN18 </a:t>
                      </a:r>
                      <a:endParaRPr sz="18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/>
                        <a:t>5</a:t>
                      </a:r>
                      <a:endParaRPr sz="18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Fri                       30 July </a:t>
                      </a:r>
                      <a:endParaRPr lang="en-AU" sz="1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dirty="0"/>
                        <a:t>RFMM </a:t>
                      </a:r>
                      <a:endParaRPr sz="18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Recommendations</a:t>
            </a:r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143663" y="148510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dirty="0">
                <a:latin typeface="Calibri"/>
                <a:ea typeface="Calibri"/>
                <a:cs typeface="Calibri"/>
                <a:sym typeface="Calibri"/>
              </a:rPr>
              <a:t>The Committee is  invited to:</a:t>
            </a:r>
            <a:endParaRPr sz="33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3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8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Font typeface="Calibri"/>
              <a:buAutoNum type="romanLcPeriod"/>
            </a:pPr>
            <a:r>
              <a:rPr lang="en-GB" sz="3300" dirty="0">
                <a:latin typeface="Calibri"/>
                <a:ea typeface="Calibri"/>
                <a:cs typeface="Calibri"/>
                <a:sym typeface="Calibri"/>
              </a:rPr>
              <a:t>Consider </a:t>
            </a:r>
            <a:r>
              <a:rPr lang="en-GB" sz="3300" dirty="0" smtClean="0">
                <a:latin typeface="Calibri"/>
                <a:ea typeface="Calibri"/>
                <a:cs typeface="Calibri"/>
                <a:sym typeface="Calibri"/>
              </a:rPr>
              <a:t>the dates for the proposed virtual meetings </a:t>
            </a:r>
            <a:r>
              <a:rPr lang="en-GB" sz="3300" dirty="0">
                <a:latin typeface="Calibri"/>
                <a:ea typeface="Calibri"/>
                <a:cs typeface="Calibri"/>
                <a:sym typeface="Calibri"/>
              </a:rPr>
              <a:t>of FFCMIN18 and </a:t>
            </a:r>
            <a:r>
              <a:rPr lang="en-GB" sz="3300" dirty="0" smtClean="0">
                <a:latin typeface="Calibri"/>
                <a:ea typeface="Calibri"/>
                <a:cs typeface="Calibri"/>
                <a:sym typeface="Calibri"/>
              </a:rPr>
              <a:t>RFMM2; </a:t>
            </a:r>
            <a:r>
              <a:rPr lang="en-GB" sz="3300" dirty="0">
                <a:latin typeface="Calibri"/>
                <a:ea typeface="Calibri"/>
                <a:cs typeface="Calibri"/>
                <a:sym typeface="Calibri"/>
              </a:rPr>
              <a:t>and</a:t>
            </a:r>
            <a:endParaRPr sz="33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8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Font typeface="Calibri"/>
              <a:buAutoNum type="romanLcPeriod"/>
            </a:pPr>
            <a:r>
              <a:rPr lang="en-GB" sz="3300" dirty="0">
                <a:latin typeface="Calibri"/>
                <a:ea typeface="Calibri"/>
                <a:cs typeface="Calibri"/>
                <a:sym typeface="Calibri"/>
              </a:rPr>
              <a:t>Consider and endorse the draft agendas for the  FFCMIN18 and RFMM2 Ministerial meetings (Attachment A and B)</a:t>
            </a:r>
            <a:endParaRPr sz="33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fa">
  <a:themeElements>
    <a:clrScheme name="ff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218</Words>
  <Application>Microsoft Office PowerPoint</Application>
  <PresentationFormat>On-screen Show (4:3)</PresentationFormat>
  <Paragraphs>50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Noto Sans Symbols</vt:lpstr>
      <vt:lpstr>ffa</vt:lpstr>
      <vt:lpstr>Proposed FFCMIN18 and RFMM2 Arrangements and Agenda    </vt:lpstr>
      <vt:lpstr>Proposed FFCMIN18 Agenda </vt:lpstr>
      <vt:lpstr>Proposed RFMM2 Agenda </vt:lpstr>
      <vt:lpstr>Arrangements 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FFCMIN18 and RFMM2 Arrangements and Agenda</dc:title>
  <dc:creator>Patricia Sachs-Cornish</dc:creator>
  <cp:lastModifiedBy>Anne Vave-Erekali</cp:lastModifiedBy>
  <cp:revision>5</cp:revision>
  <cp:lastPrinted>2021-05-27T23:01:38Z</cp:lastPrinted>
  <dcterms:modified xsi:type="dcterms:W3CDTF">2021-05-27T23:06:29Z</dcterms:modified>
</cp:coreProperties>
</file>