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gX1BRRBhAZrdBbDmDLBspX9xZiU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60" y="7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notesMaster" Target="notesMasters/notesMaster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2"/>
            <a:ext cx="2945659" cy="498135"/>
          </a:xfrm>
          <a:prstGeom prst="rect">
            <a:avLst/>
          </a:prstGeom>
          <a:noFill/>
          <a:ln>
            <a:noFill/>
          </a:ln>
        </p:spPr>
        <p:txBody>
          <a:bodyPr spcFirstLastPara="1" wrap="square" lIns="94850" tIns="47425" rIns="94850" bIns="4742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0444" y="2"/>
            <a:ext cx="2945659" cy="498135"/>
          </a:xfrm>
          <a:prstGeom prst="rect">
            <a:avLst/>
          </a:prstGeom>
          <a:noFill/>
          <a:ln>
            <a:noFill/>
          </a:ln>
        </p:spPr>
        <p:txBody>
          <a:bodyPr spcFirstLastPara="1" wrap="square" lIns="94850" tIns="47425" rIns="94850" bIns="4742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958"/>
            <a:ext cx="5438140" cy="3909239"/>
          </a:xfrm>
          <a:prstGeom prst="rect">
            <a:avLst/>
          </a:prstGeom>
          <a:noFill/>
          <a:ln>
            <a:noFill/>
          </a:ln>
        </p:spPr>
        <p:txBody>
          <a:bodyPr spcFirstLastPara="1" wrap="square" lIns="94850" tIns="47425" rIns="94850" bIns="4742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9430093"/>
            <a:ext cx="2945659" cy="498134"/>
          </a:xfrm>
          <a:prstGeom prst="rect">
            <a:avLst/>
          </a:prstGeom>
          <a:noFill/>
          <a:ln>
            <a:noFill/>
          </a:ln>
        </p:spPr>
        <p:txBody>
          <a:bodyPr spcFirstLastPara="1" wrap="square" lIns="94850" tIns="47425" rIns="94850" bIns="4742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0444" y="9430093"/>
            <a:ext cx="2945659" cy="498134"/>
          </a:xfrm>
          <a:prstGeom prst="rect">
            <a:avLst/>
          </a:prstGeom>
          <a:noFill/>
          <a:ln>
            <a:noFill/>
          </a:ln>
        </p:spPr>
        <p:txBody>
          <a:bodyPr spcFirstLastPara="1" wrap="square" lIns="94850" tIns="47425" rIns="94850" bIns="4742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txBox="1">
            <a:spLocks noGrp="1"/>
          </p:cNvSpPr>
          <p:nvPr>
            <p:ph type="sldNum" idx="12"/>
          </p:nvPr>
        </p:nvSpPr>
        <p:spPr>
          <a:xfrm>
            <a:off x="3850444" y="9430093"/>
            <a:ext cx="2945659" cy="498134"/>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200"/>
              <a:buNone/>
            </a:pPr>
            <a:fld id="{00000000-1234-1234-1234-123412341234}" type="slidenum">
              <a:rPr lang="en-GB"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
        <p:nvSpPr>
          <p:cNvPr id="92" name="Google Shape;92;p1:notes"/>
          <p:cNvSpPr>
            <a:spLocks noGrp="1" noRot="1" noChangeAspect="1"/>
          </p:cNvSpPr>
          <p:nvPr>
            <p:ph type="sldImg" idx="2"/>
          </p:nvPr>
        </p:nvSpPr>
        <p:spPr>
          <a:xfrm>
            <a:off x="592138" y="806450"/>
            <a:ext cx="5391150" cy="40433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p1:notes"/>
          <p:cNvSpPr txBox="1">
            <a:spLocks noGrp="1"/>
          </p:cNvSpPr>
          <p:nvPr>
            <p:ph type="body" idx="1"/>
          </p:nvPr>
        </p:nvSpPr>
        <p:spPr>
          <a:xfrm>
            <a:off x="679768" y="4777958"/>
            <a:ext cx="5438140" cy="3909239"/>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47" name="Google Shape;147;p8: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53" name="Google Shape;153;p9: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0: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59" name="Google Shape;159;p10: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endParaRPr/>
          </a:p>
        </p:txBody>
      </p:sp>
      <p:sp>
        <p:nvSpPr>
          <p:cNvPr id="166" name="Google Shape;166;p11:notes"/>
          <p:cNvSpPr txBox="1">
            <a:spLocks noGrp="1"/>
          </p:cNvSpPr>
          <p:nvPr>
            <p:ph type="sldNum" idx="12"/>
          </p:nvPr>
        </p:nvSpPr>
        <p:spPr>
          <a:xfrm>
            <a:off x="3850444" y="9430093"/>
            <a:ext cx="2945700" cy="498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2:notes"/>
          <p:cNvSpPr txBox="1">
            <a:spLocks noGrp="1"/>
          </p:cNvSpPr>
          <p:nvPr>
            <p:ph type="body" idx="1"/>
          </p:nvPr>
        </p:nvSpPr>
        <p:spPr>
          <a:xfrm>
            <a:off x="679768" y="4777958"/>
            <a:ext cx="5438140" cy="3909239"/>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endParaRPr/>
          </a:p>
        </p:txBody>
      </p:sp>
      <p:sp>
        <p:nvSpPr>
          <p:cNvPr id="172" name="Google Shape;172;p12: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679768" y="4777958"/>
            <a:ext cx="5438140" cy="3909239"/>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endParaRPr/>
          </a:p>
        </p:txBody>
      </p:sp>
      <p:sp>
        <p:nvSpPr>
          <p:cNvPr id="99" name="Google Shape;99;p2: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GB"/>
              <a:t>FFC MIn Decisions </a:t>
            </a:r>
            <a:endParaRPr/>
          </a:p>
          <a:p>
            <a:pPr marL="0" lvl="0" indent="0" algn="l" rtl="0">
              <a:lnSpc>
                <a:spcPct val="100000"/>
              </a:lnSpc>
              <a:spcBef>
                <a:spcPts val="0"/>
              </a:spcBef>
              <a:spcAft>
                <a:spcPts val="0"/>
              </a:spcAft>
              <a:buClr>
                <a:schemeClr val="dk1"/>
              </a:buClr>
              <a:buSzPts val="1100"/>
              <a:buFont typeface="Arial"/>
              <a:buNone/>
            </a:pPr>
            <a:endParaRPr sz="600"/>
          </a:p>
          <a:p>
            <a:pPr marL="0" lvl="0" indent="0" algn="l" rtl="0">
              <a:lnSpc>
                <a:spcPct val="100000"/>
              </a:lnSpc>
              <a:spcBef>
                <a:spcPts val="0"/>
              </a:spcBef>
              <a:spcAft>
                <a:spcPts val="0"/>
              </a:spcAft>
              <a:buClr>
                <a:schemeClr val="dk1"/>
              </a:buClr>
              <a:buSzPts val="1100"/>
              <a:buFont typeface="Arial"/>
              <a:buNone/>
            </a:pPr>
            <a:r>
              <a:rPr lang="en-GB" sz="1100"/>
              <a:t>FFC Ministers, in recognising the Leaders’ direction that climate change is the single greatest threat to the region agreed to the following key areas for FFA: </a:t>
            </a:r>
            <a:endParaRPr sz="1100"/>
          </a:p>
          <a:p>
            <a:pPr marL="0" lvl="0" indent="0" algn="l" rtl="0">
              <a:lnSpc>
                <a:spcPct val="100000"/>
              </a:lnSpc>
              <a:spcBef>
                <a:spcPts val="0"/>
              </a:spcBef>
              <a:spcAft>
                <a:spcPts val="0"/>
              </a:spcAft>
              <a:buClr>
                <a:schemeClr val="dk1"/>
              </a:buClr>
              <a:buSzPts val="1100"/>
              <a:buFont typeface="Arial"/>
              <a:buNone/>
            </a:pPr>
            <a:endParaRPr sz="700"/>
          </a:p>
          <a:p>
            <a:pPr marL="457200" lvl="0" indent="-298450" algn="l" rtl="0">
              <a:lnSpc>
                <a:spcPct val="100000"/>
              </a:lnSpc>
              <a:spcBef>
                <a:spcPts val="0"/>
              </a:spcBef>
              <a:spcAft>
                <a:spcPts val="0"/>
              </a:spcAft>
              <a:buClr>
                <a:schemeClr val="dk1"/>
              </a:buClr>
              <a:buSzPts val="1100"/>
              <a:buFont typeface="Calibri"/>
              <a:buAutoNum type="romanLcPeriod"/>
            </a:pPr>
            <a:r>
              <a:rPr lang="en-GB" sz="1100"/>
              <a:t>adaptive fisheries management regimes that can respond to the potential changes in stock levels and their distribution and mitigate the potential impact of these on fishing patterns and the level of economic benefits Members derive  from fisheries; </a:t>
            </a:r>
            <a:endParaRPr sz="1100"/>
          </a:p>
          <a:p>
            <a:pPr marL="457200" lvl="0" indent="-298450" algn="l" rtl="0">
              <a:lnSpc>
                <a:spcPct val="100000"/>
              </a:lnSpc>
              <a:spcBef>
                <a:spcPts val="0"/>
              </a:spcBef>
              <a:spcAft>
                <a:spcPts val="0"/>
              </a:spcAft>
              <a:buClr>
                <a:schemeClr val="dk1"/>
              </a:buClr>
              <a:buSzPts val="1100"/>
              <a:buFont typeface="Calibri"/>
              <a:buAutoNum type="romanLcPeriod"/>
            </a:pPr>
            <a:r>
              <a:rPr lang="en-GB" sz="1100"/>
              <a:t>incorporation of climate change mitigation and adaptation into domestic fisheries legislation and management plans; </a:t>
            </a:r>
            <a:endParaRPr sz="1100"/>
          </a:p>
          <a:p>
            <a:pPr marL="457200" lvl="0" indent="-298450" algn="l" rtl="0">
              <a:lnSpc>
                <a:spcPct val="100000"/>
              </a:lnSpc>
              <a:spcBef>
                <a:spcPts val="0"/>
              </a:spcBef>
              <a:spcAft>
                <a:spcPts val="0"/>
              </a:spcAft>
              <a:buClr>
                <a:schemeClr val="dk1"/>
              </a:buClr>
              <a:buSzPts val="1100"/>
              <a:buFont typeface="Calibri"/>
              <a:buAutoNum type="romanLcPeriod"/>
            </a:pPr>
            <a:r>
              <a:rPr lang="en-GB" sz="1100"/>
              <a:t>the delimitation of maritime boundaries; </a:t>
            </a:r>
            <a:endParaRPr sz="1100"/>
          </a:p>
          <a:p>
            <a:pPr marL="457200" lvl="0" indent="-298450" algn="l" rtl="0">
              <a:lnSpc>
                <a:spcPct val="100000"/>
              </a:lnSpc>
              <a:spcBef>
                <a:spcPts val="0"/>
              </a:spcBef>
              <a:spcAft>
                <a:spcPts val="0"/>
              </a:spcAft>
              <a:buClr>
                <a:schemeClr val="dk1"/>
              </a:buClr>
              <a:buSzPts val="1100"/>
              <a:buFont typeface="Calibri"/>
              <a:buAutoNum type="romanLcPeriod"/>
            </a:pPr>
            <a:r>
              <a:rPr lang="en-GB" sz="1100"/>
              <a:t>the significant role that tuna fisheries plays in supplementing local food security needs; </a:t>
            </a:r>
            <a:endParaRPr sz="1100"/>
          </a:p>
          <a:p>
            <a:pPr marL="457200" lvl="0" indent="-298450" algn="l" rtl="0">
              <a:lnSpc>
                <a:spcPct val="100000"/>
              </a:lnSpc>
              <a:spcBef>
                <a:spcPts val="0"/>
              </a:spcBef>
              <a:spcAft>
                <a:spcPts val="0"/>
              </a:spcAft>
              <a:buClr>
                <a:schemeClr val="dk1"/>
              </a:buClr>
              <a:buSzPts val="1100"/>
              <a:buFont typeface="Calibri"/>
              <a:buAutoNum type="romanLcPeriod"/>
            </a:pPr>
            <a:r>
              <a:rPr lang="en-GB" sz="1100"/>
              <a:t>greater CROP and Partner collaboration on climate change;</a:t>
            </a:r>
            <a:endParaRPr sz="1100"/>
          </a:p>
          <a:p>
            <a:pPr marL="457200" lvl="0" indent="-298450" algn="l" rtl="0">
              <a:lnSpc>
                <a:spcPct val="100000"/>
              </a:lnSpc>
              <a:spcBef>
                <a:spcPts val="0"/>
              </a:spcBef>
              <a:spcAft>
                <a:spcPts val="0"/>
              </a:spcAft>
              <a:buClr>
                <a:schemeClr val="dk1"/>
              </a:buClr>
              <a:buSzPts val="1100"/>
              <a:buFont typeface="Calibri"/>
              <a:buAutoNum type="romanLcPeriod"/>
            </a:pPr>
            <a:r>
              <a:rPr lang="en-GB" sz="1100"/>
              <a:t>note the ongoing efforts by the Secretariat towards ‘greening’ the FFA Headquarters and properties.</a:t>
            </a:r>
            <a:endParaRPr/>
          </a:p>
        </p:txBody>
      </p:sp>
      <p:sp>
        <p:nvSpPr>
          <p:cNvPr id="105" name="Google Shape;105;p3: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317500" algn="l" rtl="0">
              <a:lnSpc>
                <a:spcPct val="100000"/>
              </a:lnSpc>
              <a:spcBef>
                <a:spcPts val="0"/>
              </a:spcBef>
              <a:spcAft>
                <a:spcPts val="0"/>
              </a:spcAft>
              <a:buSzPts val="1400"/>
              <a:buChar char="●"/>
            </a:pPr>
            <a:r>
              <a:rPr lang="en-GB"/>
              <a:t>One CROP Plus Mechanism - while it has been operational for several years under the guidance of SPREP - FFA is actively engaging to ensure that they are able to provide the necessary support to</a:t>
            </a:r>
            <a:r>
              <a:rPr lang="en-GB" sz="1100"/>
              <a:t> the Pacific SIDS to effectively prepare for and participate in the UNFCCC processes - part of this engagement is participating and contributing to briefs and sound bites for PSIDS when they are negotiating the Pacific Priorities during the various UNFCCC process (these are many that continuous convene throughout the year prior to a COP meeting) </a:t>
            </a:r>
            <a:endParaRPr/>
          </a:p>
        </p:txBody>
      </p:sp>
      <p:sp>
        <p:nvSpPr>
          <p:cNvPr id="111" name="Google Shape;111;p4: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17" name="Google Shape;117;p5: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dc8fd5f20c_0_0: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23" name="Google Shape;123;gdc8fd5f20c_0_0: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dc8fd5f20c_0_5: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29" name="Google Shape;129;gdc8fd5f20c_0_5: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35" name="Google Shape;135;p6: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7:notes"/>
          <p:cNvSpPr txBox="1">
            <a:spLocks noGrp="1"/>
          </p:cNvSpPr>
          <p:nvPr>
            <p:ph type="body" idx="1"/>
          </p:nvPr>
        </p:nvSpPr>
        <p:spPr>
          <a:xfrm>
            <a:off x="679768" y="4777958"/>
            <a:ext cx="5438100" cy="3909300"/>
          </a:xfrm>
          <a:prstGeom prst="rect">
            <a:avLst/>
          </a:prstGeom>
          <a:noFill/>
          <a:ln>
            <a:noFill/>
          </a:ln>
        </p:spPr>
        <p:txBody>
          <a:bodyPr spcFirstLastPara="1" wrap="square" lIns="94850" tIns="47425" rIns="94850" bIns="47425" anchor="t" anchorCtr="0">
            <a:noAutofit/>
          </a:bodyPr>
          <a:lstStyle/>
          <a:p>
            <a:pPr marL="457200" lvl="0" indent="-228600" algn="l" rtl="0">
              <a:lnSpc>
                <a:spcPct val="100000"/>
              </a:lnSpc>
              <a:spcBef>
                <a:spcPts val="0"/>
              </a:spcBef>
              <a:spcAft>
                <a:spcPts val="0"/>
              </a:spcAft>
              <a:buSzPts val="1400"/>
              <a:buNone/>
            </a:pPr>
            <a:endParaRPr/>
          </a:p>
        </p:txBody>
      </p:sp>
      <p:sp>
        <p:nvSpPr>
          <p:cNvPr id="141" name="Google Shape;141;p7:notes"/>
          <p:cNvSpPr>
            <a:spLocks noGrp="1" noRot="1" noChangeAspect="1"/>
          </p:cNvSpPr>
          <p:nvPr>
            <p:ph type="sldImg" idx="2"/>
          </p:nvPr>
        </p:nvSpPr>
        <p:spPr>
          <a:xfrm>
            <a:off x="1163638" y="1241425"/>
            <a:ext cx="4470400"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63C8FC"/>
        </a:solidFill>
        <a:effectLst/>
      </p:bgPr>
    </p:bg>
    <p:spTree>
      <p:nvGrpSpPr>
        <p:cNvPr id="1" name="Shape 18"/>
        <p:cNvGrpSpPr/>
        <p:nvPr/>
      </p:nvGrpSpPr>
      <p:grpSpPr>
        <a:xfrm>
          <a:off x="0" y="0"/>
          <a:ext cx="0" cy="0"/>
          <a:chOff x="0" y="0"/>
          <a:chExt cx="0" cy="0"/>
        </a:xfrm>
      </p:grpSpPr>
      <p:pic>
        <p:nvPicPr>
          <p:cNvPr id="19" name="Google Shape;19;p14"/>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20" name="Google Shape;20;p14"/>
          <p:cNvSpPr txBox="1">
            <a:spLocks noGrp="1"/>
          </p:cNvSpPr>
          <p:nvPr>
            <p:ph type="dt" idx="10"/>
          </p:nvPr>
        </p:nvSpPr>
        <p:spPr>
          <a:xfrm>
            <a:off x="457200" y="6248400"/>
            <a:ext cx="2133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4"/>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4"/>
          <p:cNvSpPr txBox="1">
            <a:spLocks noGrp="1"/>
          </p:cNvSpPr>
          <p:nvPr>
            <p:ph type="sldNum" idx="12"/>
          </p:nvPr>
        </p:nvSpPr>
        <p:spPr>
          <a:xfrm>
            <a:off x="6553200" y="6248400"/>
            <a:ext cx="2133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3" name="Google Shape;23;p14"/>
          <p:cNvSpPr txBox="1">
            <a:spLocks noGrp="1"/>
          </p:cNvSpPr>
          <p:nvPr>
            <p:ph type="ctrTitle"/>
          </p:nvPr>
        </p:nvSpPr>
        <p:spPr>
          <a:xfrm>
            <a:off x="4572000" y="836613"/>
            <a:ext cx="4318000" cy="1933575"/>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SzPts val="1400"/>
              <a:buNone/>
              <a:defRPr sz="4400"/>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24" name="Google Shape;24;p14"/>
          <p:cNvSpPr txBox="1">
            <a:spLocks noGrp="1"/>
          </p:cNvSpPr>
          <p:nvPr>
            <p:ph type="subTitle" idx="1"/>
          </p:nvPr>
        </p:nvSpPr>
        <p:spPr>
          <a:xfrm>
            <a:off x="4572000" y="3068638"/>
            <a:ext cx="4313238" cy="1752600"/>
          </a:xfrm>
          <a:prstGeom prst="rect">
            <a:avLst/>
          </a:prstGeom>
          <a:noFill/>
          <a:ln>
            <a:noFill/>
          </a:ln>
        </p:spPr>
        <p:txBody>
          <a:bodyPr spcFirstLastPara="1" wrap="square" lIns="91425" tIns="45700" rIns="91425" bIns="45700" anchor="t" anchorCtr="0">
            <a:noAutofit/>
          </a:bodyPr>
          <a:lstStyle>
            <a:lvl1pPr lvl="0" algn="r">
              <a:lnSpc>
                <a:spcPct val="100000"/>
              </a:lnSpc>
              <a:spcBef>
                <a:spcPts val="640"/>
              </a:spcBef>
              <a:spcAft>
                <a:spcPts val="0"/>
              </a:spcAft>
              <a:buSzPts val="3200"/>
              <a:buFont typeface="Noto Sans Symbols"/>
              <a:buNone/>
              <a:defRPr/>
            </a:lvl1pPr>
            <a:lvl2pPr lvl="1" algn="l">
              <a:lnSpc>
                <a:spcPct val="100000"/>
              </a:lnSpc>
              <a:spcBef>
                <a:spcPts val="360"/>
              </a:spcBef>
              <a:spcAft>
                <a:spcPts val="0"/>
              </a:spcAft>
              <a:buSzPts val="1800"/>
              <a:buChar char="▪"/>
              <a:defRPr/>
            </a:lvl2pPr>
            <a:lvl3pPr lvl="2" algn="l">
              <a:lnSpc>
                <a:spcPct val="100000"/>
              </a:lnSpc>
              <a:spcBef>
                <a:spcPts val="360"/>
              </a:spcBef>
              <a:spcAft>
                <a:spcPts val="0"/>
              </a:spcAft>
              <a:buSzPts val="1800"/>
              <a:buChar char="o"/>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cxnSp>
        <p:nvCxnSpPr>
          <p:cNvPr id="25" name="Google Shape;25;p14"/>
          <p:cNvCxnSpPr/>
          <p:nvPr/>
        </p:nvCxnSpPr>
        <p:spPr>
          <a:xfrm rot="10800000">
            <a:off x="4572000" y="2924175"/>
            <a:ext cx="4321175" cy="0"/>
          </a:xfrm>
          <a:prstGeom prst="straightConnector1">
            <a:avLst/>
          </a:prstGeom>
          <a:noFill/>
          <a:ln w="101600" cap="flat" cmpd="sng">
            <a:solidFill>
              <a:srgbClr val="CCFFFF"/>
            </a:solidFill>
            <a:prstDash val="solid"/>
            <a:round/>
            <a:headEnd type="none" w="sm" len="sm"/>
            <a:tailEnd type="none" w="sm" len="sm"/>
          </a:ln>
        </p:spPr>
      </p:cxnSp>
      <p:pic>
        <p:nvPicPr>
          <p:cNvPr id="26" name="Google Shape;26;p14"/>
          <p:cNvPicPr preferRelativeResize="0"/>
          <p:nvPr/>
        </p:nvPicPr>
        <p:blipFill rotWithShape="1">
          <a:blip r:embed="rId3">
            <a:alphaModFix/>
          </a:blip>
          <a:srcRect/>
          <a:stretch/>
        </p:blipFill>
        <p:spPr>
          <a:xfrm>
            <a:off x="173247" y="188640"/>
            <a:ext cx="2417553" cy="143465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23"/>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80" name="Google Shape;80;p23"/>
          <p:cNvSpPr txBox="1">
            <a:spLocks noGrp="1"/>
          </p:cNvSpPr>
          <p:nvPr>
            <p:ph type="body" idx="1"/>
          </p:nvPr>
        </p:nvSpPr>
        <p:spPr>
          <a:xfrm rot="5400000">
            <a:off x="2216944" y="-437356"/>
            <a:ext cx="4781550" cy="8856662"/>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3"/>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3"/>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3"/>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24"/>
          <p:cNvSpPr txBox="1">
            <a:spLocks noGrp="1"/>
          </p:cNvSpPr>
          <p:nvPr>
            <p:ph type="title"/>
          </p:nvPr>
        </p:nvSpPr>
        <p:spPr>
          <a:xfrm rot="5400000">
            <a:off x="4814094" y="2051844"/>
            <a:ext cx="6373812" cy="228600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86" name="Google Shape;86;p24"/>
          <p:cNvSpPr txBox="1">
            <a:spLocks noGrp="1"/>
          </p:cNvSpPr>
          <p:nvPr>
            <p:ph type="body" idx="1"/>
          </p:nvPr>
        </p:nvSpPr>
        <p:spPr>
          <a:xfrm rot="5400000">
            <a:off x="165894" y="-157956"/>
            <a:ext cx="6373812" cy="67056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4"/>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4"/>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4"/>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29" name="Google Shape;29;p15"/>
          <p:cNvSpPr txBox="1">
            <a:spLocks noGrp="1"/>
          </p:cNvSpPr>
          <p:nvPr>
            <p:ph type="body" idx="1"/>
          </p:nvPr>
        </p:nvSpPr>
        <p:spPr>
          <a:xfrm>
            <a:off x="179388" y="1600200"/>
            <a:ext cx="8856662" cy="478155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5"/>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5"/>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5"/>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6"/>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35" name="Google Shape;35;p16"/>
          <p:cNvSpPr txBox="1">
            <a:spLocks noGrp="1"/>
          </p:cNvSpPr>
          <p:nvPr>
            <p:ph type="body" idx="1"/>
          </p:nvPr>
        </p:nvSpPr>
        <p:spPr>
          <a:xfrm>
            <a:off x="179388" y="1600200"/>
            <a:ext cx="4351337" cy="478155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6"/>
          <p:cNvSpPr txBox="1">
            <a:spLocks noGrp="1"/>
          </p:cNvSpPr>
          <p:nvPr>
            <p:ph type="body" idx="2"/>
          </p:nvPr>
        </p:nvSpPr>
        <p:spPr>
          <a:xfrm>
            <a:off x="4683125" y="1600200"/>
            <a:ext cx="4352925" cy="478155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6"/>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6"/>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6"/>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623888" y="1709738"/>
            <a:ext cx="7886700" cy="2852737"/>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SzPts val="1400"/>
              <a:buNone/>
              <a:defRPr sz="6000"/>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623888" y="4589463"/>
            <a:ext cx="78867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2400"/>
              <a:buNone/>
              <a:defRPr sz="2400"/>
            </a:lvl1pPr>
            <a:lvl2pPr marL="914400" lvl="1" indent="-228600" algn="l">
              <a:lnSpc>
                <a:spcPct val="100000"/>
              </a:lnSpc>
              <a:spcBef>
                <a:spcPts val="400"/>
              </a:spcBef>
              <a:spcAft>
                <a:spcPts val="0"/>
              </a:spcAft>
              <a:buSzPts val="2000"/>
              <a:buNone/>
              <a:defRPr sz="2000"/>
            </a:lvl2pPr>
            <a:lvl3pPr marL="1371600" lvl="2" indent="-228600" algn="l">
              <a:lnSpc>
                <a:spcPct val="100000"/>
              </a:lnSpc>
              <a:spcBef>
                <a:spcPts val="360"/>
              </a:spcBef>
              <a:spcAft>
                <a:spcPts val="0"/>
              </a:spcAft>
              <a:buSzPts val="1800"/>
              <a:buNone/>
              <a:defRPr sz="1800"/>
            </a:lvl3pPr>
            <a:lvl4pPr marL="1828800" lvl="3" indent="-228600" algn="l">
              <a:lnSpc>
                <a:spcPct val="100000"/>
              </a:lnSpc>
              <a:spcBef>
                <a:spcPts val="320"/>
              </a:spcBef>
              <a:spcAft>
                <a:spcPts val="0"/>
              </a:spcAft>
              <a:buSzPts val="1600"/>
              <a:buNone/>
              <a:defRPr sz="1600"/>
            </a:lvl4pPr>
            <a:lvl5pPr marL="2286000" lvl="4" indent="-228600" algn="l">
              <a:lnSpc>
                <a:spcPct val="100000"/>
              </a:lnSpc>
              <a:spcBef>
                <a:spcPts val="320"/>
              </a:spcBef>
              <a:spcAft>
                <a:spcPts val="0"/>
              </a:spcAft>
              <a:buSzPts val="1600"/>
              <a:buNone/>
              <a:defRPr sz="1600"/>
            </a:lvl5pPr>
            <a:lvl6pPr marL="2743200" lvl="5" indent="-228600" algn="l">
              <a:lnSpc>
                <a:spcPct val="90000"/>
              </a:lnSpc>
              <a:spcBef>
                <a:spcPts val="500"/>
              </a:spcBef>
              <a:spcAft>
                <a:spcPts val="0"/>
              </a:spcAft>
              <a:buClr>
                <a:schemeClr val="dk1"/>
              </a:buClr>
              <a:buSzPts val="1600"/>
              <a:buNone/>
              <a:defRPr sz="1600"/>
            </a:lvl6pPr>
            <a:lvl7pPr marL="3200400" lvl="6" indent="-228600" algn="l">
              <a:lnSpc>
                <a:spcPct val="90000"/>
              </a:lnSpc>
              <a:spcBef>
                <a:spcPts val="500"/>
              </a:spcBef>
              <a:spcAft>
                <a:spcPts val="0"/>
              </a:spcAft>
              <a:buClr>
                <a:schemeClr val="dk1"/>
              </a:buClr>
              <a:buSzPts val="1600"/>
              <a:buNone/>
              <a:defRPr sz="1600"/>
            </a:lvl7pPr>
            <a:lvl8pPr marL="3657600" lvl="7" indent="-228600" algn="l">
              <a:lnSpc>
                <a:spcPct val="90000"/>
              </a:lnSpc>
              <a:spcBef>
                <a:spcPts val="500"/>
              </a:spcBef>
              <a:spcAft>
                <a:spcPts val="0"/>
              </a:spcAft>
              <a:buClr>
                <a:schemeClr val="dk1"/>
              </a:buClr>
              <a:buSzPts val="1600"/>
              <a:buNone/>
              <a:defRPr sz="1600"/>
            </a:lvl8pPr>
            <a:lvl9pPr marL="4114800" lvl="8" indent="-228600" algn="l">
              <a:lnSpc>
                <a:spcPct val="90000"/>
              </a:lnSpc>
              <a:spcBef>
                <a:spcPts val="500"/>
              </a:spcBef>
              <a:spcAft>
                <a:spcPts val="0"/>
              </a:spcAft>
              <a:buClr>
                <a:schemeClr val="dk1"/>
              </a:buClr>
              <a:buSzPts val="1600"/>
              <a:buNone/>
              <a:defRPr sz="1600"/>
            </a:lvl9pPr>
          </a:lstStyle>
          <a:p>
            <a:endParaRPr/>
          </a:p>
        </p:txBody>
      </p:sp>
      <p:sp>
        <p:nvSpPr>
          <p:cNvPr id="43" name="Google Shape;43;p17"/>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7"/>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18"/>
          <p:cNvSpPr txBox="1">
            <a:spLocks noGrp="1"/>
          </p:cNvSpPr>
          <p:nvPr>
            <p:ph type="title"/>
          </p:nvPr>
        </p:nvSpPr>
        <p:spPr>
          <a:xfrm>
            <a:off x="630238" y="365125"/>
            <a:ext cx="7886700" cy="1325563"/>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48" name="Google Shape;48;p18"/>
          <p:cNvSpPr txBox="1">
            <a:spLocks noGrp="1"/>
          </p:cNvSpPr>
          <p:nvPr>
            <p:ph type="body" idx="1"/>
          </p:nvPr>
        </p:nvSpPr>
        <p:spPr>
          <a:xfrm>
            <a:off x="630238" y="1681163"/>
            <a:ext cx="3868737" cy="82391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400"/>
              <a:buNone/>
              <a:defRPr sz="2400" b="1"/>
            </a:lvl1pPr>
            <a:lvl2pPr marL="914400" lvl="1" indent="-228600" algn="l">
              <a:lnSpc>
                <a:spcPct val="100000"/>
              </a:lnSpc>
              <a:spcBef>
                <a:spcPts val="4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8"/>
          <p:cNvSpPr txBox="1">
            <a:spLocks noGrp="1"/>
          </p:cNvSpPr>
          <p:nvPr>
            <p:ph type="body" idx="2"/>
          </p:nvPr>
        </p:nvSpPr>
        <p:spPr>
          <a:xfrm>
            <a:off x="630238" y="2505075"/>
            <a:ext cx="3868737" cy="368458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8"/>
          <p:cNvSpPr txBox="1">
            <a:spLocks noGrp="1"/>
          </p:cNvSpPr>
          <p:nvPr>
            <p:ph type="body" idx="3"/>
          </p:nvPr>
        </p:nvSpPr>
        <p:spPr>
          <a:xfrm>
            <a:off x="4629150" y="1681163"/>
            <a:ext cx="3887788" cy="82391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400"/>
              <a:buNone/>
              <a:defRPr sz="2400" b="1"/>
            </a:lvl1pPr>
            <a:lvl2pPr marL="914400" lvl="1" indent="-228600" algn="l">
              <a:lnSpc>
                <a:spcPct val="100000"/>
              </a:lnSpc>
              <a:spcBef>
                <a:spcPts val="4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18"/>
          <p:cNvSpPr txBox="1">
            <a:spLocks noGrp="1"/>
          </p:cNvSpPr>
          <p:nvPr>
            <p:ph type="body" idx="4"/>
          </p:nvPr>
        </p:nvSpPr>
        <p:spPr>
          <a:xfrm>
            <a:off x="4629150" y="2505075"/>
            <a:ext cx="38877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SzPts val="1800"/>
              <a:buChar char="❑"/>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o"/>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8"/>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8"/>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8"/>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19"/>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57" name="Google Shape;57;p19"/>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9"/>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9"/>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20"/>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0"/>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0"/>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21"/>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SzPts val="1400"/>
              <a:buNone/>
              <a:defRPr sz="3200"/>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66" name="Google Shape;66;p21"/>
          <p:cNvSpPr txBox="1">
            <a:spLocks noGrp="1"/>
          </p:cNvSpPr>
          <p:nvPr>
            <p:ph type="body" idx="1"/>
          </p:nvPr>
        </p:nvSpPr>
        <p:spPr>
          <a:xfrm>
            <a:off x="3887788" y="987425"/>
            <a:ext cx="4629150" cy="4873625"/>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SzPts val="3200"/>
              <a:buChar char="❑"/>
              <a:defRPr sz="3200"/>
            </a:lvl1pPr>
            <a:lvl2pPr marL="914400" lvl="1" indent="-406400" algn="l">
              <a:lnSpc>
                <a:spcPct val="100000"/>
              </a:lnSpc>
              <a:spcBef>
                <a:spcPts val="560"/>
              </a:spcBef>
              <a:spcAft>
                <a:spcPts val="0"/>
              </a:spcAft>
              <a:buSzPts val="2800"/>
              <a:buChar char="▪"/>
              <a:defRPr sz="2800"/>
            </a:lvl2pPr>
            <a:lvl3pPr marL="1371600" lvl="2" indent="-381000" algn="l">
              <a:lnSpc>
                <a:spcPct val="100000"/>
              </a:lnSpc>
              <a:spcBef>
                <a:spcPts val="480"/>
              </a:spcBef>
              <a:spcAft>
                <a:spcPts val="0"/>
              </a:spcAft>
              <a:buSzPts val="2400"/>
              <a:buChar char="o"/>
              <a:defRPr sz="2400"/>
            </a:lvl3pPr>
            <a:lvl4pPr marL="1828800" lvl="3" indent="-355600" algn="l">
              <a:lnSpc>
                <a:spcPct val="100000"/>
              </a:lnSpc>
              <a:spcBef>
                <a:spcPts val="400"/>
              </a:spcBef>
              <a:spcAft>
                <a:spcPts val="0"/>
              </a:spcAft>
              <a:buSzPts val="2000"/>
              <a:buChar char="•"/>
              <a:defRPr sz="2000"/>
            </a:lvl4pPr>
            <a:lvl5pPr marL="2286000" lvl="4" indent="-355600" algn="l">
              <a:lnSpc>
                <a:spcPct val="100000"/>
              </a:lnSpc>
              <a:spcBef>
                <a:spcPts val="4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7" name="Google Shape;67;p21"/>
          <p:cNvSpPr txBox="1">
            <a:spLocks noGrp="1"/>
          </p:cNvSpPr>
          <p:nvPr>
            <p:ph type="body" idx="2"/>
          </p:nvPr>
        </p:nvSpPr>
        <p:spPr>
          <a:xfrm>
            <a:off x="630238" y="2057400"/>
            <a:ext cx="2949575" cy="381158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600"/>
              <a:buNone/>
              <a:defRPr sz="1600"/>
            </a:lvl1pPr>
            <a:lvl2pPr marL="914400" lvl="1" indent="-228600" algn="l">
              <a:lnSpc>
                <a:spcPct val="100000"/>
              </a:lnSpc>
              <a:spcBef>
                <a:spcPts val="280"/>
              </a:spcBef>
              <a:spcAft>
                <a:spcPts val="0"/>
              </a:spcAft>
              <a:buSzPts val="1400"/>
              <a:buNone/>
              <a:defRPr sz="1400"/>
            </a:lvl2pPr>
            <a:lvl3pPr marL="1371600" lvl="2" indent="-228600" algn="l">
              <a:lnSpc>
                <a:spcPct val="100000"/>
              </a:lnSpc>
              <a:spcBef>
                <a:spcPts val="240"/>
              </a:spcBef>
              <a:spcAft>
                <a:spcPts val="0"/>
              </a:spcAft>
              <a:buSzPts val="1200"/>
              <a:buNone/>
              <a:defRPr sz="1200"/>
            </a:lvl3pPr>
            <a:lvl4pPr marL="1828800" lvl="3" indent="-228600" algn="l">
              <a:lnSpc>
                <a:spcPct val="100000"/>
              </a:lnSpc>
              <a:spcBef>
                <a:spcPts val="200"/>
              </a:spcBef>
              <a:spcAft>
                <a:spcPts val="0"/>
              </a:spcAft>
              <a:buSzPts val="1000"/>
              <a:buNone/>
              <a:defRPr sz="1000"/>
            </a:lvl4pPr>
            <a:lvl5pPr marL="2286000" lvl="4" indent="-228600" algn="l">
              <a:lnSpc>
                <a:spcPct val="100000"/>
              </a:lnSpc>
              <a:spcBef>
                <a:spcPts val="2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8" name="Google Shape;68;p21"/>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1"/>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1"/>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22"/>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SzPts val="1400"/>
              <a:buNone/>
              <a:defRPr sz="3200"/>
            </a:lvl1pPr>
            <a:lvl2pPr lvl="1" algn="r">
              <a:lnSpc>
                <a:spcPct val="100000"/>
              </a:lnSpc>
              <a:spcBef>
                <a:spcPts val="0"/>
              </a:spcBef>
              <a:spcAft>
                <a:spcPts val="0"/>
              </a:spcAft>
              <a:buSzPts val="1400"/>
              <a:buNone/>
              <a:defRPr/>
            </a:lvl2pPr>
            <a:lvl3pPr lvl="2" algn="r">
              <a:lnSpc>
                <a:spcPct val="100000"/>
              </a:lnSpc>
              <a:spcBef>
                <a:spcPts val="0"/>
              </a:spcBef>
              <a:spcAft>
                <a:spcPts val="0"/>
              </a:spcAft>
              <a:buSzPts val="1400"/>
              <a:buNone/>
              <a:defRPr/>
            </a:lvl3pPr>
            <a:lvl4pPr lvl="3" algn="r">
              <a:lnSpc>
                <a:spcPct val="100000"/>
              </a:lnSpc>
              <a:spcBef>
                <a:spcPts val="0"/>
              </a:spcBef>
              <a:spcAft>
                <a:spcPts val="0"/>
              </a:spcAft>
              <a:buSzPts val="1400"/>
              <a:buNone/>
              <a:defRPr/>
            </a:lvl4pPr>
            <a:lvl5pPr lvl="4" algn="r">
              <a:lnSpc>
                <a:spcPct val="100000"/>
              </a:lnSpc>
              <a:spcBef>
                <a:spcPts val="0"/>
              </a:spcBef>
              <a:spcAft>
                <a:spcPts val="0"/>
              </a:spcAft>
              <a:buSzPts val="1400"/>
              <a:buNone/>
              <a:defRPr/>
            </a:lvl5pPr>
            <a:lvl6pPr lvl="5" algn="r">
              <a:lnSpc>
                <a:spcPct val="100000"/>
              </a:lnSpc>
              <a:spcBef>
                <a:spcPts val="0"/>
              </a:spcBef>
              <a:spcAft>
                <a:spcPts val="0"/>
              </a:spcAft>
              <a:buSzPts val="1400"/>
              <a:buNone/>
              <a:defRPr/>
            </a:lvl6pPr>
            <a:lvl7pPr lvl="6" algn="r">
              <a:lnSpc>
                <a:spcPct val="100000"/>
              </a:lnSpc>
              <a:spcBef>
                <a:spcPts val="0"/>
              </a:spcBef>
              <a:spcAft>
                <a:spcPts val="0"/>
              </a:spcAft>
              <a:buSzPts val="1400"/>
              <a:buNone/>
              <a:defRPr/>
            </a:lvl7pPr>
            <a:lvl8pPr lvl="7" algn="r">
              <a:lnSpc>
                <a:spcPct val="100000"/>
              </a:lnSpc>
              <a:spcBef>
                <a:spcPts val="0"/>
              </a:spcBef>
              <a:spcAft>
                <a:spcPts val="0"/>
              </a:spcAft>
              <a:buSzPts val="1400"/>
              <a:buNone/>
              <a:defRPr/>
            </a:lvl8pPr>
            <a:lvl9pPr lvl="8" algn="r">
              <a:lnSpc>
                <a:spcPct val="100000"/>
              </a:lnSpc>
              <a:spcBef>
                <a:spcPts val="0"/>
              </a:spcBef>
              <a:spcAft>
                <a:spcPts val="0"/>
              </a:spcAft>
              <a:buSzPts val="1400"/>
              <a:buNone/>
              <a:defRPr/>
            </a:lvl9pPr>
          </a:lstStyle>
          <a:p>
            <a:endParaRPr/>
          </a:p>
        </p:txBody>
      </p:sp>
      <p:sp>
        <p:nvSpPr>
          <p:cNvPr id="73" name="Google Shape;73;p22"/>
          <p:cNvSpPr>
            <a:spLocks noGrp="1"/>
          </p:cNvSpPr>
          <p:nvPr>
            <p:ph type="pic" idx="2"/>
          </p:nvPr>
        </p:nvSpPr>
        <p:spPr>
          <a:xfrm>
            <a:off x="3887788" y="987425"/>
            <a:ext cx="4629150" cy="48736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rgbClr val="0000FF"/>
              </a:buClr>
              <a:buSzPts val="3200"/>
              <a:buFont typeface="Noto Sans Symbols"/>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rgbClr val="0000FF"/>
              </a:buClr>
              <a:buSzPts val="2800"/>
              <a:buFont typeface="Noto Sans Symbols"/>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rgbClr val="0000FF"/>
              </a:buClr>
              <a:buSzPts val="2400"/>
              <a:buFont typeface="Courier New"/>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rgbClr val="0000FF"/>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rgbClr val="0000FF"/>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74" name="Google Shape;74;p22"/>
          <p:cNvSpPr txBox="1">
            <a:spLocks noGrp="1"/>
          </p:cNvSpPr>
          <p:nvPr>
            <p:ph type="body" idx="1"/>
          </p:nvPr>
        </p:nvSpPr>
        <p:spPr>
          <a:xfrm>
            <a:off x="630238" y="2057400"/>
            <a:ext cx="2949575" cy="381158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600"/>
              <a:buNone/>
              <a:defRPr sz="1600"/>
            </a:lvl1pPr>
            <a:lvl2pPr marL="914400" lvl="1" indent="-228600" algn="l">
              <a:lnSpc>
                <a:spcPct val="100000"/>
              </a:lnSpc>
              <a:spcBef>
                <a:spcPts val="280"/>
              </a:spcBef>
              <a:spcAft>
                <a:spcPts val="0"/>
              </a:spcAft>
              <a:buSzPts val="1400"/>
              <a:buNone/>
              <a:defRPr sz="1400"/>
            </a:lvl2pPr>
            <a:lvl3pPr marL="1371600" lvl="2" indent="-228600" algn="l">
              <a:lnSpc>
                <a:spcPct val="100000"/>
              </a:lnSpc>
              <a:spcBef>
                <a:spcPts val="240"/>
              </a:spcBef>
              <a:spcAft>
                <a:spcPts val="0"/>
              </a:spcAft>
              <a:buSzPts val="1200"/>
              <a:buNone/>
              <a:defRPr sz="1200"/>
            </a:lvl3pPr>
            <a:lvl4pPr marL="1828800" lvl="3" indent="-228600" algn="l">
              <a:lnSpc>
                <a:spcPct val="100000"/>
              </a:lnSpc>
              <a:spcBef>
                <a:spcPts val="200"/>
              </a:spcBef>
              <a:spcAft>
                <a:spcPts val="0"/>
              </a:spcAft>
              <a:buSzPts val="1000"/>
              <a:buNone/>
              <a:defRPr sz="1000"/>
            </a:lvl4pPr>
            <a:lvl5pPr marL="2286000" lvl="4" indent="-228600" algn="l">
              <a:lnSpc>
                <a:spcPct val="100000"/>
              </a:lnSpc>
              <a:spcBef>
                <a:spcPts val="2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2"/>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2"/>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2"/>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3"/>
          <p:cNvPicPr preferRelativeResize="0"/>
          <p:nvPr/>
        </p:nvPicPr>
        <p:blipFill rotWithShape="1">
          <a:blip r:embed="rId13">
            <a:alphaModFix/>
          </a:blip>
          <a:srcRect t="33200" b="60157"/>
          <a:stretch/>
        </p:blipFill>
        <p:spPr>
          <a:xfrm>
            <a:off x="0" y="6402438"/>
            <a:ext cx="9144000" cy="455562"/>
          </a:xfrm>
          <a:prstGeom prst="rect">
            <a:avLst/>
          </a:prstGeom>
          <a:noFill/>
          <a:ln>
            <a:noFill/>
          </a:ln>
        </p:spPr>
      </p:pic>
      <p:pic>
        <p:nvPicPr>
          <p:cNvPr id="11" name="Google Shape;11;p13"/>
          <p:cNvPicPr preferRelativeResize="0"/>
          <p:nvPr/>
        </p:nvPicPr>
        <p:blipFill rotWithShape="1">
          <a:blip r:embed="rId13">
            <a:alphaModFix/>
          </a:blip>
          <a:srcRect b="79400"/>
          <a:stretch/>
        </p:blipFill>
        <p:spPr>
          <a:xfrm>
            <a:off x="0" y="0"/>
            <a:ext cx="9144000" cy="1412776"/>
          </a:xfrm>
          <a:prstGeom prst="rect">
            <a:avLst/>
          </a:prstGeom>
          <a:noFill/>
          <a:ln>
            <a:noFill/>
          </a:ln>
        </p:spPr>
      </p:pic>
      <p:sp>
        <p:nvSpPr>
          <p:cNvPr id="12" name="Google Shape;12;p13"/>
          <p:cNvSpPr txBox="1">
            <a:spLocks noGrp="1"/>
          </p:cNvSpPr>
          <p:nvPr>
            <p:ph type="body" idx="1"/>
          </p:nvPr>
        </p:nvSpPr>
        <p:spPr>
          <a:xfrm>
            <a:off x="179388" y="1600200"/>
            <a:ext cx="8856662" cy="478155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rgbClr val="0000FF"/>
              </a:buClr>
              <a:buSzPts val="3200"/>
              <a:buFont typeface="Noto Sans Symbols"/>
              <a:buChar char="❑"/>
              <a:defRPr sz="3200" b="0" i="0" u="none" strike="noStrike" cap="none">
                <a:solidFill>
                  <a:schemeClr val="dk1"/>
                </a:solidFill>
                <a:latin typeface="Arial"/>
                <a:ea typeface="Arial"/>
                <a:cs typeface="Arial"/>
                <a:sym typeface="Arial"/>
              </a:defRPr>
            </a:lvl1pPr>
            <a:lvl2pPr marL="914400" marR="0" lvl="1" indent="-400050" algn="l" rtl="0">
              <a:lnSpc>
                <a:spcPct val="100000"/>
              </a:lnSpc>
              <a:spcBef>
                <a:spcPts val="540"/>
              </a:spcBef>
              <a:spcAft>
                <a:spcPts val="0"/>
              </a:spcAft>
              <a:buClr>
                <a:srgbClr val="0000FF"/>
              </a:buClr>
              <a:buSzPts val="2700"/>
              <a:buFont typeface="Noto Sans Symbols"/>
              <a:buChar char="▪"/>
              <a:defRPr sz="2700" b="0" i="0" u="none" strike="noStrike" cap="none">
                <a:solidFill>
                  <a:schemeClr val="dk1"/>
                </a:solidFill>
                <a:latin typeface="Arial"/>
                <a:ea typeface="Arial"/>
                <a:cs typeface="Arial"/>
                <a:sym typeface="Arial"/>
              </a:defRPr>
            </a:lvl2pPr>
            <a:lvl3pPr marL="1371600" marR="0" lvl="2" indent="-374650" algn="l" rtl="0">
              <a:lnSpc>
                <a:spcPct val="100000"/>
              </a:lnSpc>
              <a:spcBef>
                <a:spcPts val="460"/>
              </a:spcBef>
              <a:spcAft>
                <a:spcPts val="0"/>
              </a:spcAft>
              <a:buClr>
                <a:srgbClr val="0000FF"/>
              </a:buClr>
              <a:buSzPts val="2300"/>
              <a:buFont typeface="Courier New"/>
              <a:buChar char="o"/>
              <a:defRPr sz="23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rgbClr val="0000FF"/>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rgbClr val="0000FF"/>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 name="Google Shape;13;p13"/>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1pPr>
            <a:lvl2pPr marR="0" lvl="1"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2pPr>
            <a:lvl3pPr marR="0" lvl="2"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3pPr>
            <a:lvl4pPr marR="0" lvl="3"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4pPr>
            <a:lvl5pPr marR="0" lvl="4"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5pPr>
            <a:lvl6pPr marR="0" lvl="5"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6pPr>
            <a:lvl7pPr marR="0" lvl="6"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7pPr>
            <a:lvl8pPr marR="0" lvl="7"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8pPr>
            <a:lvl9pPr marR="0" lvl="8" algn="r" rtl="0">
              <a:lnSpc>
                <a:spcPct val="100000"/>
              </a:lnSpc>
              <a:spcBef>
                <a:spcPts val="0"/>
              </a:spcBef>
              <a:spcAft>
                <a:spcPts val="0"/>
              </a:spcAft>
              <a:buClr>
                <a:srgbClr val="000000"/>
              </a:buClr>
              <a:buSzPts val="1400"/>
              <a:buFont typeface="Arial"/>
              <a:buNone/>
              <a:defRPr sz="3800" b="0" i="0" u="none" strike="noStrike" cap="none">
                <a:solidFill>
                  <a:schemeClr val="lt1"/>
                </a:solidFill>
                <a:latin typeface="Arial"/>
                <a:ea typeface="Arial"/>
                <a:cs typeface="Arial"/>
                <a:sym typeface="Arial"/>
              </a:defRPr>
            </a:lvl9pPr>
          </a:lstStyle>
          <a:p>
            <a:endParaRPr/>
          </a:p>
        </p:txBody>
      </p:sp>
      <p:sp>
        <p:nvSpPr>
          <p:cNvPr id="14" name="Google Shape;14;p13"/>
          <p:cNvSpPr txBox="1">
            <a:spLocks noGrp="1"/>
          </p:cNvSpPr>
          <p:nvPr>
            <p:ph type="dt" idx="10"/>
          </p:nvPr>
        </p:nvSpPr>
        <p:spPr>
          <a:xfrm>
            <a:off x="457200" y="6573838"/>
            <a:ext cx="2133600" cy="2762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13"/>
          <p:cNvSpPr txBox="1">
            <a:spLocks noGrp="1"/>
          </p:cNvSpPr>
          <p:nvPr>
            <p:ph type="ftr" idx="11"/>
          </p:nvPr>
        </p:nvSpPr>
        <p:spPr>
          <a:xfrm>
            <a:off x="3124200" y="6573838"/>
            <a:ext cx="2895600" cy="276225"/>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10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6" name="Google Shape;16;p13"/>
          <p:cNvSpPr txBox="1">
            <a:spLocks noGrp="1"/>
          </p:cNvSpPr>
          <p:nvPr>
            <p:ph type="sldNum" idx="12"/>
          </p:nvPr>
        </p:nvSpPr>
        <p:spPr>
          <a:xfrm>
            <a:off x="6553200" y="6573838"/>
            <a:ext cx="2133600" cy="276225"/>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17" name="Google Shape;17;p13"/>
          <p:cNvPicPr preferRelativeResize="0"/>
          <p:nvPr/>
        </p:nvPicPr>
        <p:blipFill rotWithShape="1">
          <a:blip r:embed="rId14">
            <a:alphaModFix/>
          </a:blip>
          <a:srcRect/>
          <a:stretch/>
        </p:blipFill>
        <p:spPr>
          <a:xfrm>
            <a:off x="179388" y="144415"/>
            <a:ext cx="1950481" cy="115748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
          <p:cNvSpPr txBox="1"/>
          <p:nvPr/>
        </p:nvSpPr>
        <p:spPr>
          <a:xfrm>
            <a:off x="1907704" y="4869160"/>
            <a:ext cx="6335700" cy="7620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FFC118-WP05 </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90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 May 2021</a:t>
            </a:r>
            <a:endParaRPr sz="1400" b="0" i="0" u="none" strike="noStrike" cap="none">
              <a:solidFill>
                <a:srgbClr val="000000"/>
              </a:solidFill>
              <a:latin typeface="Arial"/>
              <a:ea typeface="Arial"/>
              <a:cs typeface="Arial"/>
              <a:sym typeface="Arial"/>
            </a:endParaRPr>
          </a:p>
        </p:txBody>
      </p:sp>
      <p:sp>
        <p:nvSpPr>
          <p:cNvPr id="96" name="Google Shape;96;p1"/>
          <p:cNvSpPr txBox="1">
            <a:spLocks noGrp="1"/>
          </p:cNvSpPr>
          <p:nvPr>
            <p:ph type="ctrTitle"/>
          </p:nvPr>
        </p:nvSpPr>
        <p:spPr>
          <a:xfrm>
            <a:off x="2627784" y="836613"/>
            <a:ext cx="6262216" cy="193357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r>
              <a:rPr lang="en-GB"/>
              <a:t>Impacts of Climate Change on Oceanic Fisheries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8"/>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Food Security   </a:t>
            </a:r>
            <a:endParaRPr/>
          </a:p>
        </p:txBody>
      </p:sp>
      <p:sp>
        <p:nvSpPr>
          <p:cNvPr id="150" name="Google Shape;150;p8"/>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600"/>
          </a:p>
          <a:p>
            <a:pPr marL="457200" lvl="0" indent="-342900" algn="just" rtl="0">
              <a:lnSpc>
                <a:spcPct val="100000"/>
              </a:lnSpc>
              <a:spcBef>
                <a:spcPts val="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Understanding the contribution of tuna to food security </a:t>
            </a:r>
            <a:endParaRPr/>
          </a:p>
          <a:p>
            <a:pPr marL="457200" lvl="0" indent="-342900" algn="just" rtl="0">
              <a:lnSpc>
                <a:spcPct val="100000"/>
              </a:lnSpc>
              <a:spcBef>
                <a:spcPts val="0"/>
              </a:spcBef>
              <a:spcAft>
                <a:spcPts val="0"/>
              </a:spcAft>
              <a:buClr>
                <a:srgbClr val="222222"/>
              </a:buClr>
              <a:buSzPts val="1800"/>
              <a:buFont typeface="Calibri"/>
              <a:buChar char="❑"/>
            </a:pPr>
            <a:r>
              <a:rPr lang="en-GB"/>
              <a:t>Investigating potential initiatives to increase </a:t>
            </a:r>
            <a:r>
              <a:rPr lang="en-GB">
                <a:solidFill>
                  <a:srgbClr val="222222"/>
                </a:solidFill>
                <a:latin typeface="Calibri"/>
                <a:ea typeface="Calibri"/>
                <a:cs typeface="Calibri"/>
                <a:sym typeface="Calibri"/>
              </a:rPr>
              <a:t>contribution of tuna to food security </a:t>
            </a:r>
            <a:endParaRPr/>
          </a:p>
          <a:p>
            <a:pPr marL="457200" lvl="0" indent="-228600" algn="just" rtl="0">
              <a:lnSpc>
                <a:spcPct val="100000"/>
              </a:lnSpc>
              <a:spcBef>
                <a:spcPts val="0"/>
              </a:spcBef>
              <a:spcAft>
                <a:spcPts val="0"/>
              </a:spcAft>
              <a:buClr>
                <a:srgbClr val="222222"/>
              </a:buClr>
              <a:buSzPts val="1800"/>
              <a:buFont typeface="Calibri"/>
              <a:buNone/>
            </a:pPr>
            <a:endParaRPr>
              <a:solidFill>
                <a:srgbClr val="222222"/>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9"/>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Analysing Economic Impacts    </a:t>
            </a:r>
            <a:endParaRPr/>
          </a:p>
        </p:txBody>
      </p:sp>
      <p:sp>
        <p:nvSpPr>
          <p:cNvPr id="156" name="Google Shape;156;p9"/>
          <p:cNvSpPr txBox="1">
            <a:spLocks noGrp="1"/>
          </p:cNvSpPr>
          <p:nvPr>
            <p:ph type="body" idx="1"/>
          </p:nvPr>
        </p:nvSpPr>
        <p:spPr>
          <a:xfrm>
            <a:off x="-12" y="1425450"/>
            <a:ext cx="8787331"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600"/>
          </a:p>
          <a:p>
            <a:pPr marL="457200" lvl="0" indent="-342900" algn="just" rtl="0">
              <a:lnSpc>
                <a:spcPct val="100000"/>
              </a:lnSpc>
              <a:spcBef>
                <a:spcPts val="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Leaders and Ministers constantly seek this information </a:t>
            </a:r>
            <a:endParaRPr>
              <a:solidFill>
                <a:srgbClr val="222222"/>
              </a:solidFill>
              <a:latin typeface="Calibri"/>
              <a:ea typeface="Calibri"/>
              <a:cs typeface="Calibri"/>
              <a:sym typeface="Calibri"/>
            </a:endParaRPr>
          </a:p>
          <a:p>
            <a:pPr marL="457200" lvl="0" indent="-342900" algn="just" rtl="0">
              <a:lnSpc>
                <a:spcPct val="100000"/>
              </a:lnSpc>
              <a:spcBef>
                <a:spcPts val="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Strengthens the arguments of Loss and Damage during the UNFCCC processes</a:t>
            </a:r>
            <a:endParaRPr>
              <a:solidFill>
                <a:srgbClr val="222222"/>
              </a:solidFill>
              <a:latin typeface="Calibri"/>
              <a:ea typeface="Calibri"/>
              <a:cs typeface="Calibri"/>
              <a:sym typeface="Calibri"/>
            </a:endParaRPr>
          </a:p>
          <a:p>
            <a:pPr marL="457200" lvl="0" indent="-342900" algn="just" rtl="0">
              <a:lnSpc>
                <a:spcPct val="100000"/>
              </a:lnSpc>
              <a:spcBef>
                <a:spcPts val="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Investigating approaches to obtain more robust estimates of economic impacts of potential changes in tuna stocks and their distribution  at the fishery and national levels</a:t>
            </a:r>
            <a:endParaRPr>
              <a:solidFill>
                <a:srgbClr val="222222"/>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0"/>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Ozone Depleting Substances     </a:t>
            </a:r>
            <a:endParaRPr/>
          </a:p>
        </p:txBody>
      </p:sp>
      <p:sp>
        <p:nvSpPr>
          <p:cNvPr id="162" name="Google Shape;162;p10"/>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457200" lvl="0" indent="-342900" algn="just" rtl="0">
              <a:lnSpc>
                <a:spcPct val="100000"/>
              </a:lnSpc>
              <a:spcBef>
                <a:spcPts val="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Compliance with the Montreal Protoccol </a:t>
            </a:r>
            <a:endParaRPr/>
          </a:p>
          <a:p>
            <a:pPr marL="457200" lvl="0" indent="-342900" algn="just" rtl="0">
              <a:lnSpc>
                <a:spcPct val="100000"/>
              </a:lnSpc>
              <a:spcBef>
                <a:spcPts val="60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Improvement in response levels to data field on type of refrigerant used as  FFA regional register</a:t>
            </a:r>
            <a:endParaRPr/>
          </a:p>
          <a:p>
            <a:pPr marL="914400" lvl="1" indent="-342900" algn="just" rtl="0">
              <a:lnSpc>
                <a:spcPct val="100000"/>
              </a:lnSpc>
              <a:spcBef>
                <a:spcPts val="60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93% of longliners using ozone depleting refrigerants</a:t>
            </a:r>
            <a:endParaRPr/>
          </a:p>
          <a:p>
            <a:pPr marL="914400" lvl="1" indent="-342900" algn="just" rtl="0">
              <a:lnSpc>
                <a:spcPct val="100000"/>
              </a:lnSpc>
              <a:spcBef>
                <a:spcPts val="60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982% of carrier vessels using ozone depleting refrigerants</a:t>
            </a:r>
            <a:endParaRPr/>
          </a:p>
          <a:p>
            <a:pPr marL="914400" lvl="1" indent="-342900" algn="just" rtl="0">
              <a:lnSpc>
                <a:spcPct val="100000"/>
              </a:lnSpc>
              <a:spcBef>
                <a:spcPts val="600"/>
              </a:spcBef>
              <a:spcAft>
                <a:spcPts val="0"/>
              </a:spcAft>
              <a:buClr>
                <a:srgbClr val="222222"/>
              </a:buClr>
              <a:buSzPts val="1800"/>
              <a:buFont typeface="Calibri"/>
              <a:buChar char="❑"/>
            </a:pPr>
            <a:r>
              <a:rPr lang="en-GB">
                <a:solidFill>
                  <a:srgbClr val="222222"/>
                </a:solidFill>
                <a:latin typeface="Calibri"/>
                <a:ea typeface="Calibri"/>
                <a:cs typeface="Calibri"/>
                <a:sym typeface="Calibri"/>
              </a:rPr>
              <a:t>15% of purse seiners using ozone depleting refrigerants</a:t>
            </a:r>
            <a:endParaRPr/>
          </a:p>
          <a:p>
            <a:pPr marL="457200" lvl="0" indent="-342900" algn="l" rtl="0">
              <a:lnSpc>
                <a:spcPct val="100000"/>
              </a:lnSpc>
              <a:spcBef>
                <a:spcPts val="960"/>
              </a:spcBef>
              <a:spcAft>
                <a:spcPts val="0"/>
              </a:spcAft>
              <a:buSzPts val="1800"/>
              <a:buChar char="❑"/>
            </a:pPr>
            <a:r>
              <a:rPr lang="en-GB"/>
              <a:t>Vessels using ozone depleting refrigerants typically built before 2000</a:t>
            </a:r>
            <a:endParaRPr>
              <a:solidFill>
                <a:srgbClr val="222222"/>
              </a:solidFill>
              <a:latin typeface="Calibri"/>
              <a:ea typeface="Calibri"/>
              <a:cs typeface="Calibri"/>
              <a:sym typeface="Calibri"/>
            </a:endParaRPr>
          </a:p>
          <a:p>
            <a:pPr marL="0" lvl="0" indent="0" algn="l" rtl="0">
              <a:lnSpc>
                <a:spcPct val="100000"/>
              </a:lnSpc>
              <a:spcBef>
                <a:spcPts val="960"/>
              </a:spcBef>
              <a:spcAft>
                <a:spcPts val="0"/>
              </a:spcAft>
              <a:buSzPts val="1800"/>
              <a:buNone/>
            </a:pPr>
            <a:endParaRPr sz="2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1"/>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r>
              <a:rPr lang="en-GB"/>
              <a:t>Greening the Secretariat </a:t>
            </a:r>
            <a:endParaRPr/>
          </a:p>
        </p:txBody>
      </p:sp>
      <p:sp>
        <p:nvSpPr>
          <p:cNvPr id="169" name="Google Shape;169;p11"/>
          <p:cNvSpPr txBox="1">
            <a:spLocks noGrp="1"/>
          </p:cNvSpPr>
          <p:nvPr>
            <p:ph type="body" idx="1"/>
          </p:nvPr>
        </p:nvSpPr>
        <p:spPr>
          <a:xfrm>
            <a:off x="179388" y="1600200"/>
            <a:ext cx="8856600" cy="4781700"/>
          </a:xfrm>
          <a:prstGeom prst="rect">
            <a:avLst/>
          </a:prstGeom>
          <a:noFill/>
          <a:ln>
            <a:noFill/>
          </a:ln>
        </p:spPr>
        <p:txBody>
          <a:bodyPr spcFirstLastPara="1" wrap="square" lIns="91425" tIns="45700" rIns="91425" bIns="45700" anchor="t" anchorCtr="0">
            <a:noAutofit/>
          </a:bodyPr>
          <a:lstStyle/>
          <a:p>
            <a:pPr marL="457200" lvl="0" indent="-342900" algn="l" rtl="0">
              <a:lnSpc>
                <a:spcPct val="100000"/>
              </a:lnSpc>
              <a:spcBef>
                <a:spcPts val="360"/>
              </a:spcBef>
              <a:spcAft>
                <a:spcPts val="0"/>
              </a:spcAft>
              <a:buSzPts val="1800"/>
              <a:buChar char="❑"/>
            </a:pPr>
            <a:r>
              <a:rPr lang="en-GB"/>
              <a:t>Reduction of fossil fuel electrification </a:t>
            </a:r>
            <a:endParaRPr/>
          </a:p>
          <a:p>
            <a:pPr marL="457200" lvl="0" indent="0" algn="l" rtl="0">
              <a:lnSpc>
                <a:spcPct val="100000"/>
              </a:lnSpc>
              <a:spcBef>
                <a:spcPts val="360"/>
              </a:spcBef>
              <a:spcAft>
                <a:spcPts val="0"/>
              </a:spcAft>
              <a:buSzPts val="1800"/>
              <a:buNone/>
            </a:pPr>
            <a:endParaRPr/>
          </a:p>
          <a:p>
            <a:pPr marL="457200" lvl="0" indent="-342900" algn="l" rtl="0">
              <a:lnSpc>
                <a:spcPct val="100000"/>
              </a:lnSpc>
              <a:spcBef>
                <a:spcPts val="360"/>
              </a:spcBef>
              <a:spcAft>
                <a:spcPts val="0"/>
              </a:spcAft>
              <a:buSzPts val="1800"/>
              <a:buChar char="❑"/>
            </a:pPr>
            <a:r>
              <a:rPr lang="en-GB"/>
              <a:t>Use of PV solar </a:t>
            </a:r>
            <a:endParaRPr/>
          </a:p>
          <a:p>
            <a:pPr marL="457200" lvl="0" indent="0" algn="l" rtl="0">
              <a:lnSpc>
                <a:spcPct val="100000"/>
              </a:lnSpc>
              <a:spcBef>
                <a:spcPts val="360"/>
              </a:spcBef>
              <a:spcAft>
                <a:spcPts val="0"/>
              </a:spcAft>
              <a:buSzPts val="1800"/>
              <a:buNone/>
            </a:pPr>
            <a:endParaRPr/>
          </a:p>
          <a:p>
            <a:pPr marL="457200" lvl="0" indent="-342900" algn="l" rtl="0">
              <a:lnSpc>
                <a:spcPct val="100000"/>
              </a:lnSpc>
              <a:spcBef>
                <a:spcPts val="360"/>
              </a:spcBef>
              <a:spcAft>
                <a:spcPts val="0"/>
              </a:spcAft>
              <a:buSzPts val="1800"/>
              <a:buChar char="❑"/>
            </a:pPr>
            <a:r>
              <a:rPr lang="en-GB"/>
              <a:t>Working with national authorities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2"/>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r>
              <a:rPr lang="en-GB"/>
              <a:t>Recommendations</a:t>
            </a:r>
            <a:endParaRPr/>
          </a:p>
        </p:txBody>
      </p:sp>
      <p:sp>
        <p:nvSpPr>
          <p:cNvPr id="175" name="Google Shape;175;p12"/>
          <p:cNvSpPr txBox="1">
            <a:spLocks noGrp="1"/>
          </p:cNvSpPr>
          <p:nvPr>
            <p:ph type="body" idx="1"/>
          </p:nvPr>
        </p:nvSpPr>
        <p:spPr>
          <a:xfrm>
            <a:off x="143663" y="148510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GB" sz="1800">
                <a:latin typeface="Calibri"/>
                <a:ea typeface="Calibri"/>
                <a:cs typeface="Calibri"/>
                <a:sym typeface="Calibri"/>
              </a:rPr>
              <a:t>The Committee is  invited to:</a:t>
            </a:r>
            <a:endParaRPr sz="1800">
              <a:latin typeface="Calibri"/>
              <a:ea typeface="Calibri"/>
              <a:cs typeface="Calibri"/>
              <a:sym typeface="Calibri"/>
            </a:endParaRPr>
          </a:p>
          <a:p>
            <a:pPr marL="914400" lvl="1" indent="-342900" algn="just" rtl="0">
              <a:lnSpc>
                <a:spcPct val="100000"/>
              </a:lnSpc>
              <a:spcBef>
                <a:spcPts val="1200"/>
              </a:spcBef>
              <a:spcAft>
                <a:spcPts val="0"/>
              </a:spcAft>
              <a:buClr>
                <a:schemeClr val="dk1"/>
              </a:buClr>
              <a:buSzPts val="1800"/>
              <a:buFont typeface="Calibri"/>
              <a:buAutoNum type="romanLcPeriod"/>
            </a:pPr>
            <a:r>
              <a:rPr lang="en-GB" sz="1800" b="1">
                <a:latin typeface="Calibri"/>
                <a:ea typeface="Calibri"/>
                <a:cs typeface="Calibri"/>
                <a:sym typeface="Calibri"/>
              </a:rPr>
              <a:t>note </a:t>
            </a:r>
            <a:r>
              <a:rPr lang="en-GB" sz="1800">
                <a:latin typeface="Calibri"/>
                <a:ea typeface="Calibri"/>
                <a:cs typeface="Calibri"/>
                <a:sym typeface="Calibri"/>
              </a:rPr>
              <a:t>the work to support a transition to adaptive fisheries management regimes,  including the development of harvest strategies through the MSE process for the key tuna stocks and the agreement of cooperative zone based management arrangements</a:t>
            </a:r>
            <a:r>
              <a:rPr lang="en-GB" sz="1800" b="1">
                <a:latin typeface="Calibri"/>
                <a:ea typeface="Calibri"/>
                <a:cs typeface="Calibri"/>
                <a:sym typeface="Calibri"/>
              </a:rPr>
              <a:t>. </a:t>
            </a:r>
            <a:r>
              <a:rPr lang="en-GB" sz="1800">
                <a:latin typeface="Calibri"/>
                <a:ea typeface="Calibri"/>
                <a:cs typeface="Calibri"/>
                <a:sym typeface="Calibri"/>
              </a:rPr>
              <a:t> Members to reaffirm commitment to these processes and engage in good faith on these priority work areas.; </a:t>
            </a:r>
            <a:endParaRPr sz="1800">
              <a:latin typeface="Calibri"/>
              <a:ea typeface="Calibri"/>
              <a:cs typeface="Calibri"/>
              <a:sym typeface="Calibri"/>
            </a:endParaRPr>
          </a:p>
          <a:p>
            <a:pPr marL="914400" lvl="1" indent="-342900" algn="just" rtl="0">
              <a:lnSpc>
                <a:spcPct val="100000"/>
              </a:lnSpc>
              <a:spcBef>
                <a:spcPts val="0"/>
              </a:spcBef>
              <a:spcAft>
                <a:spcPts val="0"/>
              </a:spcAft>
              <a:buClr>
                <a:schemeClr val="dk1"/>
              </a:buClr>
              <a:buSzPts val="1800"/>
              <a:buFont typeface="Calibri"/>
              <a:buAutoNum type="romanLcPeriod"/>
            </a:pPr>
            <a:r>
              <a:rPr lang="en-GB" sz="1800" b="1">
                <a:latin typeface="Calibri"/>
                <a:ea typeface="Calibri"/>
                <a:cs typeface="Calibri"/>
                <a:sym typeface="Calibri"/>
              </a:rPr>
              <a:t>consider</a:t>
            </a:r>
            <a:r>
              <a:rPr lang="en-GB" sz="1800">
                <a:latin typeface="Calibri"/>
                <a:ea typeface="Calibri"/>
                <a:cs typeface="Calibri"/>
                <a:sym typeface="Calibri"/>
              </a:rPr>
              <a:t> the proposed strategy to assert the FFA position on maritime boundaries in the event of sea level rise and that an assertive and clear statement by FFC Ministers be developed;</a:t>
            </a:r>
            <a:endParaRPr sz="1800">
              <a:latin typeface="Calibri"/>
              <a:ea typeface="Calibri"/>
              <a:cs typeface="Calibri"/>
              <a:sym typeface="Calibri"/>
            </a:endParaRPr>
          </a:p>
          <a:p>
            <a:pPr marL="914400" lvl="1" indent="-342900" algn="just" rtl="0">
              <a:lnSpc>
                <a:spcPct val="100000"/>
              </a:lnSpc>
              <a:spcBef>
                <a:spcPts val="0"/>
              </a:spcBef>
              <a:spcAft>
                <a:spcPts val="0"/>
              </a:spcAft>
              <a:buClr>
                <a:schemeClr val="dk1"/>
              </a:buClr>
              <a:buSzPts val="1800"/>
              <a:buFont typeface="Calibri"/>
              <a:buAutoNum type="romanLcPeriod"/>
            </a:pPr>
            <a:r>
              <a:rPr lang="en-GB" sz="1800" b="1">
                <a:latin typeface="Calibri"/>
                <a:ea typeface="Calibri"/>
                <a:cs typeface="Calibri"/>
                <a:sym typeface="Calibri"/>
              </a:rPr>
              <a:t>note</a:t>
            </a:r>
            <a:r>
              <a:rPr lang="en-GB" sz="1800">
                <a:latin typeface="Calibri"/>
                <a:ea typeface="Calibri"/>
                <a:cs typeface="Calibri"/>
                <a:sym typeface="Calibri"/>
              </a:rPr>
              <a:t> the ongoing work to ensure increased contribution of tuna to food security; </a:t>
            </a:r>
            <a:endParaRPr sz="1800">
              <a:latin typeface="Calibri"/>
              <a:ea typeface="Calibri"/>
              <a:cs typeface="Calibri"/>
              <a:sym typeface="Calibri"/>
            </a:endParaRPr>
          </a:p>
          <a:p>
            <a:pPr marL="914400" lvl="1" indent="-342900" algn="just" rtl="0">
              <a:lnSpc>
                <a:spcPct val="100000"/>
              </a:lnSpc>
              <a:spcBef>
                <a:spcPts val="0"/>
              </a:spcBef>
              <a:spcAft>
                <a:spcPts val="0"/>
              </a:spcAft>
              <a:buClr>
                <a:schemeClr val="dk1"/>
              </a:buClr>
              <a:buSzPts val="1800"/>
              <a:buFont typeface="Calibri"/>
              <a:buAutoNum type="romanLcPeriod"/>
            </a:pPr>
            <a:r>
              <a:rPr lang="en-GB" sz="1800" b="1">
                <a:latin typeface="Calibri"/>
                <a:ea typeface="Calibri"/>
                <a:cs typeface="Calibri"/>
                <a:sym typeface="Calibri"/>
              </a:rPr>
              <a:t>note </a:t>
            </a:r>
            <a:r>
              <a:rPr lang="en-GB" sz="1800">
                <a:latin typeface="Calibri"/>
                <a:ea typeface="Calibri"/>
                <a:cs typeface="Calibri"/>
                <a:sym typeface="Calibri"/>
              </a:rPr>
              <a:t>the proposed analysis on how potential changes in tuna stock levels and their distribution may impact at the fishery and national levels, including on the economic benefits Members obtain from their tuna fisheries;</a:t>
            </a:r>
            <a:endParaRPr sz="1800">
              <a:latin typeface="Calibri"/>
              <a:ea typeface="Calibri"/>
              <a:cs typeface="Calibri"/>
              <a:sym typeface="Calibri"/>
            </a:endParaRPr>
          </a:p>
          <a:p>
            <a:pPr marL="914400" lvl="1" indent="-342900" algn="just" rtl="0">
              <a:lnSpc>
                <a:spcPct val="100000"/>
              </a:lnSpc>
              <a:spcBef>
                <a:spcPts val="0"/>
              </a:spcBef>
              <a:spcAft>
                <a:spcPts val="0"/>
              </a:spcAft>
              <a:buClr>
                <a:schemeClr val="dk1"/>
              </a:buClr>
              <a:buSzPts val="1800"/>
              <a:buFont typeface="Calibri"/>
              <a:buAutoNum type="romanLcPeriod"/>
            </a:pPr>
            <a:r>
              <a:rPr lang="en-GB" sz="1800" b="1">
                <a:latin typeface="Calibri"/>
                <a:ea typeface="Calibri"/>
                <a:cs typeface="Calibri"/>
                <a:sym typeface="Calibri"/>
              </a:rPr>
              <a:t>note</a:t>
            </a:r>
            <a:r>
              <a:rPr lang="en-GB" sz="1800">
                <a:latin typeface="Calibri"/>
                <a:ea typeface="Calibri"/>
                <a:cs typeface="Calibri"/>
                <a:sym typeface="Calibri"/>
              </a:rPr>
              <a:t> the information collected on the FFA Vessel Register in relation to use of refrigerant gases by fishing vessels; and </a:t>
            </a:r>
            <a:endParaRPr sz="1800">
              <a:latin typeface="Calibri"/>
              <a:ea typeface="Calibri"/>
              <a:cs typeface="Calibri"/>
              <a:sym typeface="Calibri"/>
            </a:endParaRPr>
          </a:p>
          <a:p>
            <a:pPr marL="914400" lvl="1" indent="-342900" algn="just" rtl="0">
              <a:lnSpc>
                <a:spcPct val="100000"/>
              </a:lnSpc>
              <a:spcBef>
                <a:spcPts val="0"/>
              </a:spcBef>
              <a:spcAft>
                <a:spcPts val="0"/>
              </a:spcAft>
              <a:buClr>
                <a:schemeClr val="dk1"/>
              </a:buClr>
              <a:buSzPts val="1800"/>
              <a:buFont typeface="Calibri"/>
              <a:buAutoNum type="romanLcPeriod"/>
            </a:pPr>
            <a:r>
              <a:rPr lang="en-GB" sz="1800" b="1">
                <a:latin typeface="Calibri"/>
                <a:ea typeface="Calibri"/>
                <a:cs typeface="Calibri"/>
                <a:sym typeface="Calibri"/>
              </a:rPr>
              <a:t>note</a:t>
            </a:r>
            <a:r>
              <a:rPr lang="en-GB" sz="1800">
                <a:latin typeface="Calibri"/>
                <a:ea typeface="Calibri"/>
                <a:cs typeface="Calibri"/>
                <a:sym typeface="Calibri"/>
              </a:rPr>
              <a:t> the ongoing collaboration with partners and enhanced engagement in the One CROP Plus Mechanism for climate change. </a:t>
            </a:r>
            <a:endParaRPr sz="3100">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
          <p:cNvSpPr txBox="1">
            <a:spLocks noGrp="1"/>
          </p:cNvSpPr>
          <p:nvPr>
            <p:ph type="title"/>
          </p:nvPr>
        </p:nvSpPr>
        <p:spPr>
          <a:xfrm>
            <a:off x="0" y="7938"/>
            <a:ext cx="9144000" cy="1417637"/>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r>
              <a:rPr lang="en-GB"/>
              <a:t>Outline </a:t>
            </a:r>
            <a:endParaRPr/>
          </a:p>
        </p:txBody>
      </p:sp>
      <p:sp>
        <p:nvSpPr>
          <p:cNvPr id="102" name="Google Shape;102;p2"/>
          <p:cNvSpPr txBox="1">
            <a:spLocks noGrp="1"/>
          </p:cNvSpPr>
          <p:nvPr>
            <p:ph type="body" idx="1"/>
          </p:nvPr>
        </p:nvSpPr>
        <p:spPr>
          <a:xfrm>
            <a:off x="143663" y="1482300"/>
            <a:ext cx="8856600" cy="4781700"/>
          </a:xfrm>
          <a:prstGeom prst="rect">
            <a:avLst/>
          </a:prstGeom>
          <a:noFill/>
          <a:ln>
            <a:noFill/>
          </a:ln>
        </p:spPr>
        <p:txBody>
          <a:bodyPr spcFirstLastPara="1" wrap="square" lIns="91425" tIns="45700" rIns="91425" bIns="45700" anchor="t" anchorCtr="0">
            <a:noAutofit/>
          </a:bodyPr>
          <a:lstStyle/>
          <a:p>
            <a:pPr marL="457200" lvl="0" indent="-393700" algn="l" rtl="0">
              <a:lnSpc>
                <a:spcPct val="100000"/>
              </a:lnSpc>
              <a:spcBef>
                <a:spcPts val="360"/>
              </a:spcBef>
              <a:spcAft>
                <a:spcPts val="0"/>
              </a:spcAft>
              <a:buSzPts val="2600"/>
              <a:buChar char="❑"/>
            </a:pPr>
            <a:r>
              <a:rPr lang="en-GB" sz="2600"/>
              <a:t>Introduction </a:t>
            </a:r>
            <a:endParaRPr sz="2600"/>
          </a:p>
          <a:p>
            <a:pPr marL="457200" lvl="0" indent="-393700" algn="l" rtl="0">
              <a:lnSpc>
                <a:spcPct val="100000"/>
              </a:lnSpc>
              <a:spcBef>
                <a:spcPts val="0"/>
              </a:spcBef>
              <a:spcAft>
                <a:spcPts val="0"/>
              </a:spcAft>
              <a:buSzPts val="2600"/>
              <a:buChar char="❑"/>
            </a:pPr>
            <a:r>
              <a:rPr lang="en-GB" sz="2600"/>
              <a:t>Ongoing CROP Collaboration </a:t>
            </a:r>
            <a:endParaRPr sz="2600"/>
          </a:p>
          <a:p>
            <a:pPr marL="457200" lvl="0" indent="-393700" algn="l" rtl="0">
              <a:lnSpc>
                <a:spcPct val="100000"/>
              </a:lnSpc>
              <a:spcBef>
                <a:spcPts val="0"/>
              </a:spcBef>
              <a:spcAft>
                <a:spcPts val="0"/>
              </a:spcAft>
              <a:buSzPts val="2600"/>
              <a:buChar char="❑"/>
            </a:pPr>
            <a:r>
              <a:rPr lang="en-GB" sz="2600"/>
              <a:t>Adaptive Management Regimes</a:t>
            </a:r>
            <a:endParaRPr sz="2600"/>
          </a:p>
          <a:p>
            <a:pPr marL="457200" lvl="0" indent="-393700" algn="l" rtl="0">
              <a:lnSpc>
                <a:spcPct val="100000"/>
              </a:lnSpc>
              <a:spcBef>
                <a:spcPts val="0"/>
              </a:spcBef>
              <a:spcAft>
                <a:spcPts val="0"/>
              </a:spcAft>
              <a:buSzPts val="2600"/>
              <a:buChar char="❑"/>
            </a:pPr>
            <a:r>
              <a:rPr lang="en-GB" sz="2600"/>
              <a:t>Domestic Fisheries Legislation, Policies and Plans </a:t>
            </a:r>
            <a:endParaRPr sz="2600"/>
          </a:p>
          <a:p>
            <a:pPr marL="457200" lvl="0" indent="-393700" algn="l" rtl="0">
              <a:lnSpc>
                <a:spcPct val="100000"/>
              </a:lnSpc>
              <a:spcBef>
                <a:spcPts val="0"/>
              </a:spcBef>
              <a:spcAft>
                <a:spcPts val="0"/>
              </a:spcAft>
              <a:buSzPts val="2600"/>
              <a:buChar char="❑"/>
            </a:pPr>
            <a:r>
              <a:rPr lang="en-GB" sz="2600"/>
              <a:t>Maritime Boundaries </a:t>
            </a:r>
            <a:endParaRPr sz="2600"/>
          </a:p>
          <a:p>
            <a:pPr marL="457200" lvl="0" indent="-393700" algn="l" rtl="0">
              <a:lnSpc>
                <a:spcPct val="100000"/>
              </a:lnSpc>
              <a:spcBef>
                <a:spcPts val="0"/>
              </a:spcBef>
              <a:spcAft>
                <a:spcPts val="0"/>
              </a:spcAft>
              <a:buSzPts val="2600"/>
              <a:buChar char="❑"/>
            </a:pPr>
            <a:r>
              <a:rPr lang="en-GB" sz="2600"/>
              <a:t>Food Security </a:t>
            </a:r>
            <a:endParaRPr sz="2600"/>
          </a:p>
          <a:p>
            <a:pPr marL="457200" lvl="0" indent="-393700" algn="l" rtl="0">
              <a:lnSpc>
                <a:spcPct val="100000"/>
              </a:lnSpc>
              <a:spcBef>
                <a:spcPts val="0"/>
              </a:spcBef>
              <a:spcAft>
                <a:spcPts val="0"/>
              </a:spcAft>
              <a:buSzPts val="2600"/>
              <a:buChar char="❑"/>
            </a:pPr>
            <a:r>
              <a:rPr lang="en-GB" sz="2600"/>
              <a:t>Analysing Economic impacts </a:t>
            </a:r>
            <a:endParaRPr sz="2600"/>
          </a:p>
          <a:p>
            <a:pPr marL="457200" lvl="0" indent="-393700" algn="l" rtl="0">
              <a:lnSpc>
                <a:spcPct val="100000"/>
              </a:lnSpc>
              <a:spcBef>
                <a:spcPts val="0"/>
              </a:spcBef>
              <a:spcAft>
                <a:spcPts val="0"/>
              </a:spcAft>
              <a:buSzPts val="2600"/>
              <a:buChar char="❑"/>
            </a:pPr>
            <a:r>
              <a:rPr lang="en-GB" sz="2600"/>
              <a:t>Ozone Depleting substances </a:t>
            </a:r>
            <a:endParaRPr sz="2600"/>
          </a:p>
          <a:p>
            <a:pPr marL="457200" lvl="0" indent="-393700" algn="l" rtl="0">
              <a:lnSpc>
                <a:spcPct val="100000"/>
              </a:lnSpc>
              <a:spcBef>
                <a:spcPts val="0"/>
              </a:spcBef>
              <a:spcAft>
                <a:spcPts val="0"/>
              </a:spcAft>
              <a:buSzPts val="2600"/>
              <a:buChar char="❑"/>
            </a:pPr>
            <a:r>
              <a:rPr lang="en-GB" sz="2600"/>
              <a:t>Greening the Secretariat </a:t>
            </a:r>
            <a:endParaRPr sz="2600"/>
          </a:p>
          <a:p>
            <a:pPr marL="0" lvl="0" indent="0" algn="l" rtl="0">
              <a:lnSpc>
                <a:spcPct val="100000"/>
              </a:lnSpc>
              <a:spcBef>
                <a:spcPts val="360"/>
              </a:spcBef>
              <a:spcAft>
                <a:spcPts val="0"/>
              </a:spcAft>
              <a:buSzPts val="1800"/>
              <a:buNone/>
            </a:pPr>
            <a:endParaRPr sz="2600"/>
          </a:p>
          <a:p>
            <a:pPr marL="457200" lvl="0" indent="0" algn="l" rtl="0">
              <a:lnSpc>
                <a:spcPct val="100000"/>
              </a:lnSpc>
              <a:spcBef>
                <a:spcPts val="360"/>
              </a:spcBef>
              <a:spcAft>
                <a:spcPts val="0"/>
              </a:spcAft>
              <a:buSzPts val="1800"/>
              <a:buNone/>
            </a:pP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r>
              <a:rPr lang="en-GB"/>
              <a:t>Introduction </a:t>
            </a:r>
            <a:endParaRPr/>
          </a:p>
        </p:txBody>
      </p:sp>
      <p:sp>
        <p:nvSpPr>
          <p:cNvPr id="108" name="Google Shape;108;p3"/>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600" dirty="0"/>
          </a:p>
          <a:p>
            <a:pPr marL="457200" lvl="0" indent="-393700" algn="l" rtl="0">
              <a:lnSpc>
                <a:spcPct val="100000"/>
              </a:lnSpc>
              <a:spcBef>
                <a:spcPts val="360"/>
              </a:spcBef>
              <a:spcAft>
                <a:spcPts val="0"/>
              </a:spcAft>
              <a:buSzPts val="2600"/>
              <a:buChar char="❑"/>
            </a:pPr>
            <a:r>
              <a:rPr lang="en-GB" sz="2600" dirty="0"/>
              <a:t>Impact of climate change on distribution and abundance of tuna stocks - significant </a:t>
            </a:r>
            <a:endParaRPr lang="en-GB" sz="2600" dirty="0" smtClean="0"/>
          </a:p>
          <a:p>
            <a:pPr marL="63500" lvl="0" indent="0" algn="l" rtl="0">
              <a:lnSpc>
                <a:spcPct val="100000"/>
              </a:lnSpc>
              <a:spcBef>
                <a:spcPts val="360"/>
              </a:spcBef>
              <a:spcAft>
                <a:spcPts val="0"/>
              </a:spcAft>
              <a:buSzPts val="2600"/>
              <a:buNone/>
            </a:pPr>
            <a:endParaRPr lang="en-GB" sz="2600" dirty="0" smtClean="0"/>
          </a:p>
          <a:p>
            <a:pPr indent="-393700">
              <a:buSzPts val="2600"/>
            </a:pPr>
            <a:r>
              <a:rPr lang="en-GB" sz="2600" dirty="0"/>
              <a:t>Introduced as a standing agenda item to the FFC Agenda in 2019 in </a:t>
            </a:r>
            <a:r>
              <a:rPr lang="en-GB" sz="2600" dirty="0" err="1"/>
              <a:t>Pohnpei</a:t>
            </a:r>
            <a:endParaRPr lang="en-GB" sz="2600" dirty="0"/>
          </a:p>
          <a:p>
            <a:pPr marL="457200" lvl="0" indent="0" algn="l" rtl="0">
              <a:lnSpc>
                <a:spcPct val="100000"/>
              </a:lnSpc>
              <a:spcBef>
                <a:spcPts val="360"/>
              </a:spcBef>
              <a:spcAft>
                <a:spcPts val="0"/>
              </a:spcAft>
              <a:buSzPts val="1800"/>
              <a:buNone/>
            </a:pPr>
            <a:endParaRPr sz="2600" dirty="0"/>
          </a:p>
          <a:p>
            <a:pPr marL="457200" lvl="0" indent="-393700" algn="l" rtl="0">
              <a:lnSpc>
                <a:spcPct val="100000"/>
              </a:lnSpc>
              <a:spcBef>
                <a:spcPts val="360"/>
              </a:spcBef>
              <a:spcAft>
                <a:spcPts val="0"/>
              </a:spcAft>
              <a:buSzPts val="2600"/>
              <a:buChar char="❑"/>
            </a:pPr>
            <a:r>
              <a:rPr lang="en-GB" sz="2600" dirty="0"/>
              <a:t>FFCMIN Decisions</a:t>
            </a:r>
            <a:endParaRPr sz="2600" dirty="0"/>
          </a:p>
          <a:p>
            <a:pPr marL="457200" lvl="0" indent="0" algn="l" rtl="0">
              <a:lnSpc>
                <a:spcPct val="100000"/>
              </a:lnSpc>
              <a:spcBef>
                <a:spcPts val="360"/>
              </a:spcBef>
              <a:spcAft>
                <a:spcPts val="0"/>
              </a:spcAft>
              <a:buSzPts val="1800"/>
              <a:buNone/>
            </a:pPr>
            <a:endParaRPr sz="2600" dirty="0"/>
          </a:p>
          <a:p>
            <a:pPr marL="457200" lvl="0" indent="-393700" algn="l" rtl="0">
              <a:lnSpc>
                <a:spcPct val="100000"/>
              </a:lnSpc>
              <a:spcBef>
                <a:spcPts val="360"/>
              </a:spcBef>
              <a:spcAft>
                <a:spcPts val="0"/>
              </a:spcAft>
              <a:buSzPts val="2600"/>
              <a:buChar char="❑"/>
            </a:pPr>
            <a:r>
              <a:rPr lang="en-GB" sz="2600" dirty="0"/>
              <a:t>Work of the FFA Secretariat </a:t>
            </a:r>
            <a:endParaRPr sz="2600" dirty="0"/>
          </a:p>
          <a:p>
            <a:pPr marL="457200" lvl="0" indent="0" algn="l" rtl="0">
              <a:lnSpc>
                <a:spcPct val="100000"/>
              </a:lnSpc>
              <a:spcBef>
                <a:spcPts val="360"/>
              </a:spcBef>
              <a:spcAft>
                <a:spcPts val="0"/>
              </a:spcAft>
              <a:buSzPts val="1800"/>
              <a:buNone/>
            </a:pPr>
            <a:endParaRPr sz="1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4"/>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Ongoing CROP Collaboration</a:t>
            </a:r>
            <a:r>
              <a:rPr lang="en-GB" sz="2600">
                <a:solidFill>
                  <a:schemeClr val="dk1"/>
                </a:solidFill>
              </a:rPr>
              <a:t> </a:t>
            </a:r>
            <a:r>
              <a:rPr lang="en-GB"/>
              <a:t> </a:t>
            </a:r>
            <a:endParaRPr/>
          </a:p>
        </p:txBody>
      </p:sp>
      <p:sp>
        <p:nvSpPr>
          <p:cNvPr id="114" name="Google Shape;114;p4"/>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600"/>
          </a:p>
          <a:p>
            <a:pPr marL="457200" marR="0" lvl="0" indent="-393700" algn="just" rtl="0">
              <a:lnSpc>
                <a:spcPct val="100000"/>
              </a:lnSpc>
              <a:spcBef>
                <a:spcPts val="0"/>
              </a:spcBef>
              <a:spcAft>
                <a:spcPts val="0"/>
              </a:spcAft>
              <a:buSzPts val="2600"/>
              <a:buFont typeface="Calibri"/>
              <a:buChar char="❑"/>
            </a:pPr>
            <a:r>
              <a:rPr lang="en-GB" sz="2600">
                <a:latin typeface="Calibri"/>
                <a:ea typeface="Calibri"/>
                <a:cs typeface="Calibri"/>
                <a:sym typeface="Calibri"/>
              </a:rPr>
              <a:t>Ministers called for closer CROP collaboration that responds to the specific needs of the region and that firmly places fisheries issues onto the wider climate change agenda, including in the context of the Pacific’s engagement in the UNFCCC</a:t>
            </a:r>
            <a:endParaRPr sz="2600">
              <a:latin typeface="Calibri"/>
              <a:ea typeface="Calibri"/>
              <a:cs typeface="Calibri"/>
              <a:sym typeface="Calibri"/>
            </a:endParaRPr>
          </a:p>
          <a:p>
            <a:pPr marL="457200" lvl="0" indent="-393700" algn="just" rtl="0">
              <a:lnSpc>
                <a:spcPct val="100000"/>
              </a:lnSpc>
              <a:spcBef>
                <a:spcPts val="1200"/>
              </a:spcBef>
              <a:spcAft>
                <a:spcPts val="0"/>
              </a:spcAft>
              <a:buSzPts val="2600"/>
              <a:buFont typeface="Calibri"/>
              <a:buChar char="❑"/>
            </a:pPr>
            <a:r>
              <a:rPr lang="en-GB" sz="2600">
                <a:latin typeface="Calibri"/>
                <a:ea typeface="Calibri"/>
                <a:cs typeface="Calibri"/>
                <a:sym typeface="Calibri"/>
              </a:rPr>
              <a:t>OneCROP Plus Mechanism for Climate Change  </a:t>
            </a:r>
            <a:endParaRPr sz="2600">
              <a:latin typeface="Calibri"/>
              <a:ea typeface="Calibri"/>
              <a:cs typeface="Calibri"/>
              <a:sym typeface="Calibri"/>
            </a:endParaRPr>
          </a:p>
          <a:p>
            <a:pPr marL="457200" lvl="0" indent="-393700" algn="just" rtl="0">
              <a:lnSpc>
                <a:spcPct val="100000"/>
              </a:lnSpc>
              <a:spcBef>
                <a:spcPts val="1200"/>
              </a:spcBef>
              <a:spcAft>
                <a:spcPts val="0"/>
              </a:spcAft>
              <a:buSzPts val="2600"/>
              <a:buFont typeface="Calibri"/>
              <a:buChar char="❑"/>
            </a:pPr>
            <a:r>
              <a:rPr lang="en-GB" sz="2600">
                <a:latin typeface="Calibri"/>
                <a:ea typeface="Calibri"/>
                <a:cs typeface="Calibri"/>
                <a:sym typeface="Calibri"/>
              </a:rPr>
              <a:t>Engagement in High Level Processes leading up to COP 26, particularly the UK Presidency</a:t>
            </a:r>
            <a:endParaRPr sz="2600">
              <a:latin typeface="Calibri"/>
              <a:ea typeface="Calibri"/>
              <a:cs typeface="Calibri"/>
              <a:sym typeface="Calibri"/>
            </a:endParaRPr>
          </a:p>
          <a:p>
            <a:pPr marL="457200" lvl="0" indent="0" algn="l" rtl="0">
              <a:lnSpc>
                <a:spcPct val="100000"/>
              </a:lnSpc>
              <a:spcBef>
                <a:spcPts val="1200"/>
              </a:spcBef>
              <a:spcAft>
                <a:spcPts val="0"/>
              </a:spcAft>
              <a:buSzPts val="1800"/>
              <a:buNone/>
            </a:pPr>
            <a:endParaRPr sz="15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5"/>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Adaptive Management Regimes </a:t>
            </a:r>
            <a:endParaRPr/>
          </a:p>
        </p:txBody>
      </p:sp>
      <p:sp>
        <p:nvSpPr>
          <p:cNvPr id="120" name="Google Shape;120;p5"/>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1900">
              <a:latin typeface="Calibri"/>
              <a:ea typeface="Calibri"/>
              <a:cs typeface="Calibri"/>
              <a:sym typeface="Calibri"/>
            </a:endParaRPr>
          </a:p>
          <a:p>
            <a:pPr marL="457200" lvl="0" indent="-349250" algn="just" rtl="0">
              <a:lnSpc>
                <a:spcPct val="100000"/>
              </a:lnSpc>
              <a:spcBef>
                <a:spcPts val="0"/>
              </a:spcBef>
              <a:spcAft>
                <a:spcPts val="0"/>
              </a:spcAft>
              <a:buSzPts val="1900"/>
              <a:buFont typeface="Calibri"/>
              <a:buChar char="❑"/>
            </a:pPr>
            <a:r>
              <a:rPr lang="en-GB" sz="1900">
                <a:solidFill>
                  <a:srgbClr val="222222"/>
                </a:solidFill>
                <a:latin typeface="Calibri"/>
                <a:ea typeface="Calibri"/>
                <a:cs typeface="Calibri"/>
                <a:sym typeface="Calibri"/>
              </a:rPr>
              <a:t>We all now are aware we are facing a unprecedented period of change in our tuna fisheries as distributions and abundance are impacted. Generally we could see a shift in the ‘centre of gravity’ of the geographical ranges of key stocks toward the east</a:t>
            </a:r>
            <a:endParaRPr sz="1900">
              <a:solidFill>
                <a:srgbClr val="222222"/>
              </a:solidFill>
              <a:latin typeface="Calibri"/>
              <a:ea typeface="Calibri"/>
              <a:cs typeface="Calibri"/>
              <a:sym typeface="Calibri"/>
            </a:endParaRPr>
          </a:p>
          <a:p>
            <a:pPr marL="457200" lvl="0" indent="0" algn="just" rtl="0">
              <a:lnSpc>
                <a:spcPct val="100000"/>
              </a:lnSpc>
              <a:spcBef>
                <a:spcPts val="0"/>
              </a:spcBef>
              <a:spcAft>
                <a:spcPts val="0"/>
              </a:spcAft>
              <a:buNone/>
            </a:pPr>
            <a:endParaRPr sz="1900">
              <a:solidFill>
                <a:srgbClr val="222222"/>
              </a:solidFill>
              <a:latin typeface="Calibri"/>
              <a:ea typeface="Calibri"/>
              <a:cs typeface="Calibri"/>
              <a:sym typeface="Calibri"/>
            </a:endParaRPr>
          </a:p>
          <a:p>
            <a:pPr marL="457200" lvl="0" indent="-349250" algn="just" rtl="0">
              <a:lnSpc>
                <a:spcPct val="100000"/>
              </a:lnSpc>
              <a:spcBef>
                <a:spcPts val="0"/>
              </a:spcBef>
              <a:spcAft>
                <a:spcPts val="0"/>
              </a:spcAft>
              <a:buClr>
                <a:srgbClr val="222222"/>
              </a:buClr>
              <a:buSzPts val="1900"/>
              <a:buFont typeface="Calibri"/>
              <a:buChar char="❑"/>
            </a:pPr>
            <a:r>
              <a:rPr lang="en-GB" sz="1900">
                <a:solidFill>
                  <a:srgbClr val="222222"/>
                </a:solidFill>
                <a:latin typeface="Calibri"/>
                <a:ea typeface="Calibri"/>
                <a:cs typeface="Calibri"/>
                <a:sym typeface="Calibri"/>
              </a:rPr>
              <a:t>Despite predictions of possibly lower abundance of tuna in EEZ, particularly the ones at the western-most edge of the stocks range, it  should still be possible for us to mitigate these expected impacts and to maintain and even improve the economic performance of these fishers against the status quo.</a:t>
            </a:r>
            <a:endParaRPr sz="1900">
              <a:solidFill>
                <a:srgbClr val="222222"/>
              </a:solidFill>
              <a:latin typeface="Calibri"/>
              <a:ea typeface="Calibri"/>
              <a:cs typeface="Calibri"/>
              <a:sym typeface="Calibri"/>
            </a:endParaRPr>
          </a:p>
          <a:p>
            <a:pPr marL="457200" lvl="0" indent="0" algn="just" rtl="0">
              <a:lnSpc>
                <a:spcPct val="100000"/>
              </a:lnSpc>
              <a:spcBef>
                <a:spcPts val="0"/>
              </a:spcBef>
              <a:spcAft>
                <a:spcPts val="0"/>
              </a:spcAft>
              <a:buNone/>
            </a:pPr>
            <a:endParaRPr sz="1900">
              <a:solidFill>
                <a:srgbClr val="222222"/>
              </a:solidFill>
              <a:latin typeface="Calibri"/>
              <a:ea typeface="Calibri"/>
              <a:cs typeface="Calibri"/>
              <a:sym typeface="Calibri"/>
            </a:endParaRPr>
          </a:p>
          <a:p>
            <a:pPr marL="457200" lvl="0" indent="-349250" algn="just" rtl="0">
              <a:lnSpc>
                <a:spcPct val="100000"/>
              </a:lnSpc>
              <a:spcBef>
                <a:spcPts val="0"/>
              </a:spcBef>
              <a:spcAft>
                <a:spcPts val="0"/>
              </a:spcAft>
              <a:buClr>
                <a:srgbClr val="222222"/>
              </a:buClr>
              <a:buSzPts val="1900"/>
              <a:buFont typeface="Calibri"/>
              <a:buChar char="❑"/>
            </a:pPr>
            <a:r>
              <a:rPr lang="en-GB" sz="1900">
                <a:solidFill>
                  <a:srgbClr val="222222"/>
                </a:solidFill>
                <a:latin typeface="Calibri"/>
                <a:ea typeface="Calibri"/>
                <a:cs typeface="Calibri"/>
                <a:sym typeface="Calibri"/>
              </a:rPr>
              <a:t>The positive message is that impacts on food security, livelihoods, and other undesirable outcomes of most concern as a result of climate change can be mitigated to a great degree through the implementation of climate-adaptive fisheries management</a:t>
            </a:r>
            <a:endParaRPr sz="1900">
              <a:solidFill>
                <a:srgbClr val="222222"/>
              </a:solidFill>
              <a:latin typeface="Calibri"/>
              <a:ea typeface="Calibri"/>
              <a:cs typeface="Calibri"/>
              <a:sym typeface="Calibri"/>
            </a:endParaRPr>
          </a:p>
          <a:p>
            <a:pPr marL="457200" lvl="0" indent="0" algn="just" rtl="0">
              <a:lnSpc>
                <a:spcPct val="100000"/>
              </a:lnSpc>
              <a:spcBef>
                <a:spcPts val="0"/>
              </a:spcBef>
              <a:spcAft>
                <a:spcPts val="0"/>
              </a:spcAft>
              <a:buNone/>
            </a:pPr>
            <a:endParaRPr sz="1900">
              <a:solidFill>
                <a:srgbClr val="22222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dc8fd5f20c_0_0"/>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Adaptive Management Regimes </a:t>
            </a:r>
            <a:endParaRPr/>
          </a:p>
        </p:txBody>
      </p:sp>
      <p:sp>
        <p:nvSpPr>
          <p:cNvPr id="126" name="Google Shape;126;gdc8fd5f20c_0_0"/>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200">
              <a:latin typeface="Calibri"/>
              <a:ea typeface="Calibri"/>
              <a:cs typeface="Calibri"/>
              <a:sym typeface="Calibri"/>
            </a:endParaRPr>
          </a:p>
          <a:p>
            <a:pPr marL="457200" lvl="0" indent="-368300" algn="just" rtl="0">
              <a:lnSpc>
                <a:spcPct val="100000"/>
              </a:lnSpc>
              <a:spcBef>
                <a:spcPts val="0"/>
              </a:spcBef>
              <a:spcAft>
                <a:spcPts val="0"/>
              </a:spcAft>
              <a:buSzPts val="2200"/>
              <a:buFont typeface="Calibri"/>
              <a:buChar char="❑"/>
            </a:pPr>
            <a:r>
              <a:rPr lang="en-GB" sz="2200">
                <a:solidFill>
                  <a:srgbClr val="222222"/>
                </a:solidFill>
                <a:latin typeface="Calibri"/>
                <a:ea typeface="Calibri"/>
                <a:cs typeface="Calibri"/>
                <a:sym typeface="Calibri"/>
              </a:rPr>
              <a:t>What does this involve?</a:t>
            </a:r>
            <a:endParaRPr sz="2200">
              <a:solidFill>
                <a:srgbClr val="222222"/>
              </a:solidFill>
              <a:latin typeface="Calibri"/>
              <a:ea typeface="Calibri"/>
              <a:cs typeface="Calibri"/>
              <a:sym typeface="Calibri"/>
            </a:endParaRPr>
          </a:p>
          <a:p>
            <a:pPr marL="914400" lvl="1" indent="-368300" algn="just" rtl="0">
              <a:lnSpc>
                <a:spcPct val="100000"/>
              </a:lnSpc>
              <a:spcBef>
                <a:spcPts val="0"/>
              </a:spcBef>
              <a:spcAft>
                <a:spcPts val="0"/>
              </a:spcAft>
              <a:buSzPts val="2200"/>
              <a:buFont typeface="Calibri"/>
              <a:buChar char="▪"/>
            </a:pPr>
            <a:r>
              <a:rPr lang="en-GB" sz="2200">
                <a:solidFill>
                  <a:srgbClr val="222222"/>
                </a:solidFill>
                <a:latin typeface="Calibri"/>
                <a:ea typeface="Calibri"/>
                <a:cs typeface="Calibri"/>
                <a:sym typeface="Calibri"/>
              </a:rPr>
              <a:t>Effective </a:t>
            </a:r>
            <a:r>
              <a:rPr lang="en-GB" sz="2200">
                <a:latin typeface="Calibri"/>
                <a:ea typeface="Calibri"/>
                <a:cs typeface="Calibri"/>
                <a:sym typeface="Calibri"/>
              </a:rPr>
              <a:t>harvest</a:t>
            </a:r>
            <a:r>
              <a:rPr lang="en-GB" sz="2200">
                <a:solidFill>
                  <a:srgbClr val="222222"/>
                </a:solidFill>
                <a:latin typeface="Calibri"/>
                <a:ea typeface="Calibri"/>
                <a:cs typeface="Calibri"/>
                <a:sym typeface="Calibri"/>
              </a:rPr>
              <a:t> strategies that are robust to ecosystem change and operate over longer temporal scales than current practice</a:t>
            </a:r>
            <a:endParaRPr sz="2200">
              <a:solidFill>
                <a:srgbClr val="222222"/>
              </a:solidFill>
              <a:latin typeface="Calibri"/>
              <a:ea typeface="Calibri"/>
              <a:cs typeface="Calibri"/>
              <a:sym typeface="Calibri"/>
            </a:endParaRPr>
          </a:p>
          <a:p>
            <a:pPr marL="914400" lvl="1" indent="-368300" algn="just" rtl="0">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Establishing effective rights-based management frameworks based on agreed zone-based limits - importance cannot be overstated</a:t>
            </a:r>
            <a:endParaRPr sz="2200">
              <a:solidFill>
                <a:srgbClr val="222222"/>
              </a:solidFill>
              <a:latin typeface="Calibri"/>
              <a:ea typeface="Calibri"/>
              <a:cs typeface="Calibri"/>
              <a:sym typeface="Calibri"/>
            </a:endParaRPr>
          </a:p>
          <a:p>
            <a:pPr marL="914400" lvl="1" indent="-368300" algn="just" rtl="0">
              <a:lnSpc>
                <a:spcPct val="100000"/>
              </a:lnSpc>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An improved understanding of species and ecosystems </a:t>
            </a:r>
            <a:endParaRPr sz="2200">
              <a:solidFill>
                <a:srgbClr val="222222"/>
              </a:solidFill>
              <a:latin typeface="Calibri"/>
              <a:ea typeface="Calibri"/>
              <a:cs typeface="Calibri"/>
              <a:sym typeface="Calibri"/>
            </a:endParaRPr>
          </a:p>
          <a:p>
            <a:pPr marL="914400" lvl="0" indent="0" algn="just" rtl="0">
              <a:lnSpc>
                <a:spcPct val="100000"/>
              </a:lnSpc>
              <a:spcBef>
                <a:spcPts val="0"/>
              </a:spcBef>
              <a:spcAft>
                <a:spcPts val="0"/>
              </a:spcAft>
              <a:buNone/>
            </a:pPr>
            <a:endParaRPr sz="2200">
              <a:solidFill>
                <a:srgbClr val="222222"/>
              </a:solidFill>
              <a:latin typeface="Calibri"/>
              <a:ea typeface="Calibri"/>
              <a:cs typeface="Calibri"/>
              <a:sym typeface="Calibri"/>
            </a:endParaRPr>
          </a:p>
          <a:p>
            <a:pPr marL="457200" lvl="0" indent="-368300" algn="just" rtl="0">
              <a:lnSpc>
                <a:spcPct val="100000"/>
              </a:lnSpc>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FFA Secretariat focus will be on assisting members in developing and implementing best practices in fisheries management, which includes harvest strategy approach as well as encouraging and supporting improved cooperation needed between members in developing zone based management arrangements. </a:t>
            </a:r>
            <a:endParaRPr sz="2200">
              <a:solidFill>
                <a:srgbClr val="222222"/>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dc8fd5f20c_0_5"/>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Adaptive Management Regimes </a:t>
            </a:r>
            <a:endParaRPr/>
          </a:p>
        </p:txBody>
      </p:sp>
      <p:sp>
        <p:nvSpPr>
          <p:cNvPr id="132" name="Google Shape;132;gdc8fd5f20c_0_5"/>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800"/>
              <a:buNone/>
            </a:pPr>
            <a:endParaRPr sz="2200">
              <a:latin typeface="Calibri"/>
              <a:ea typeface="Calibri"/>
              <a:cs typeface="Calibri"/>
              <a:sym typeface="Calibri"/>
            </a:endParaRPr>
          </a:p>
          <a:p>
            <a:pPr marL="457200" lvl="0" indent="-368300" algn="just" rtl="0">
              <a:lnSpc>
                <a:spcPct val="100000"/>
              </a:lnSpc>
              <a:spcBef>
                <a:spcPts val="0"/>
              </a:spcBef>
              <a:spcAft>
                <a:spcPts val="0"/>
              </a:spcAft>
              <a:buSzPts val="2200"/>
              <a:buFont typeface="Calibri"/>
              <a:buChar char="❑"/>
            </a:pPr>
            <a:r>
              <a:rPr lang="en-GB" sz="2200">
                <a:solidFill>
                  <a:srgbClr val="222222"/>
                </a:solidFill>
                <a:latin typeface="Calibri"/>
                <a:ea typeface="Calibri"/>
                <a:cs typeface="Calibri"/>
                <a:sym typeface="Calibri"/>
              </a:rPr>
              <a:t>What does this involve?</a:t>
            </a:r>
            <a:endParaRPr sz="2200">
              <a:solidFill>
                <a:srgbClr val="222222"/>
              </a:solidFill>
              <a:latin typeface="Calibri"/>
              <a:ea typeface="Calibri"/>
              <a:cs typeface="Calibri"/>
              <a:sym typeface="Calibri"/>
            </a:endParaRPr>
          </a:p>
          <a:p>
            <a:pPr marL="914400" lvl="1" indent="-368300" algn="just" rtl="0">
              <a:lnSpc>
                <a:spcPct val="100000"/>
              </a:lnSpc>
              <a:spcBef>
                <a:spcPts val="0"/>
              </a:spcBef>
              <a:spcAft>
                <a:spcPts val="0"/>
              </a:spcAft>
              <a:buSzPts val="2200"/>
              <a:buFont typeface="Calibri"/>
              <a:buChar char="▪"/>
            </a:pPr>
            <a:r>
              <a:rPr lang="en-GB" sz="2200">
                <a:solidFill>
                  <a:srgbClr val="222222"/>
                </a:solidFill>
                <a:latin typeface="Calibri"/>
                <a:ea typeface="Calibri"/>
                <a:cs typeface="Calibri"/>
                <a:sym typeface="Calibri"/>
              </a:rPr>
              <a:t>Effective </a:t>
            </a:r>
            <a:r>
              <a:rPr lang="en-GB" sz="2200">
                <a:latin typeface="Calibri"/>
                <a:ea typeface="Calibri"/>
                <a:cs typeface="Calibri"/>
                <a:sym typeface="Calibri"/>
              </a:rPr>
              <a:t>harvest</a:t>
            </a:r>
            <a:r>
              <a:rPr lang="en-GB" sz="2200">
                <a:solidFill>
                  <a:srgbClr val="222222"/>
                </a:solidFill>
                <a:latin typeface="Calibri"/>
                <a:ea typeface="Calibri"/>
                <a:cs typeface="Calibri"/>
                <a:sym typeface="Calibri"/>
              </a:rPr>
              <a:t> strategies that are robust to ecosystem change and operate over longer temporal scales than current practice</a:t>
            </a:r>
            <a:endParaRPr sz="2200">
              <a:solidFill>
                <a:srgbClr val="222222"/>
              </a:solidFill>
              <a:latin typeface="Calibri"/>
              <a:ea typeface="Calibri"/>
              <a:cs typeface="Calibri"/>
              <a:sym typeface="Calibri"/>
            </a:endParaRPr>
          </a:p>
          <a:p>
            <a:pPr marL="914400" lvl="1" indent="-368300" algn="just" rtl="0">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Establishing effective rights-based management frameworks based on agreed zone-based limits - importance cannot be overstated</a:t>
            </a:r>
            <a:endParaRPr sz="2200">
              <a:solidFill>
                <a:srgbClr val="222222"/>
              </a:solidFill>
              <a:latin typeface="Calibri"/>
              <a:ea typeface="Calibri"/>
              <a:cs typeface="Calibri"/>
              <a:sym typeface="Calibri"/>
            </a:endParaRPr>
          </a:p>
          <a:p>
            <a:pPr marL="914400" lvl="1" indent="-368300" algn="just" rtl="0">
              <a:lnSpc>
                <a:spcPct val="100000"/>
              </a:lnSpc>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An improved understanding of species and ecosystems </a:t>
            </a:r>
            <a:endParaRPr sz="2200">
              <a:solidFill>
                <a:srgbClr val="222222"/>
              </a:solidFill>
              <a:latin typeface="Calibri"/>
              <a:ea typeface="Calibri"/>
              <a:cs typeface="Calibri"/>
              <a:sym typeface="Calibri"/>
            </a:endParaRPr>
          </a:p>
          <a:p>
            <a:pPr marL="914400" lvl="0" indent="0" algn="just" rtl="0">
              <a:lnSpc>
                <a:spcPct val="100000"/>
              </a:lnSpc>
              <a:spcBef>
                <a:spcPts val="0"/>
              </a:spcBef>
              <a:spcAft>
                <a:spcPts val="0"/>
              </a:spcAft>
              <a:buNone/>
            </a:pPr>
            <a:endParaRPr sz="2200">
              <a:solidFill>
                <a:srgbClr val="222222"/>
              </a:solidFill>
              <a:latin typeface="Calibri"/>
              <a:ea typeface="Calibri"/>
              <a:cs typeface="Calibri"/>
              <a:sym typeface="Calibri"/>
            </a:endParaRPr>
          </a:p>
          <a:p>
            <a:pPr marL="457200" lvl="0" indent="-368300" algn="just" rtl="0">
              <a:lnSpc>
                <a:spcPct val="100000"/>
              </a:lnSpc>
              <a:spcBef>
                <a:spcPts val="0"/>
              </a:spcBef>
              <a:spcAft>
                <a:spcPts val="0"/>
              </a:spcAft>
              <a:buClr>
                <a:srgbClr val="222222"/>
              </a:buClr>
              <a:buSzPts val="2200"/>
              <a:buFont typeface="Calibri"/>
              <a:buChar char="❑"/>
            </a:pPr>
            <a:r>
              <a:rPr lang="en-GB" sz="2200">
                <a:solidFill>
                  <a:srgbClr val="222222"/>
                </a:solidFill>
                <a:latin typeface="Calibri"/>
                <a:ea typeface="Calibri"/>
                <a:cs typeface="Calibri"/>
                <a:sym typeface="Calibri"/>
              </a:rPr>
              <a:t>FMD at the FFA Secretariat will continue to work as usual with SPC to interpret their advice and advise all FFA members on the management implications of the possible impacts of climate change on Pacific tuna and assist FFA Members to develop adaptive management regimes (at national, subregional and regional levels) to ensure that fisheries management can be responsive and in the context of climate change.. </a:t>
            </a:r>
            <a:endParaRPr sz="2200">
              <a:solidFill>
                <a:srgbClr val="222222"/>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6"/>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Domestic Fisheries Legislation, </a:t>
            </a:r>
            <a:br>
              <a:rPr lang="en-GB"/>
            </a:br>
            <a:r>
              <a:rPr lang="en-GB"/>
              <a:t>Policies and Plans </a:t>
            </a:r>
            <a:endParaRPr/>
          </a:p>
        </p:txBody>
      </p:sp>
      <p:sp>
        <p:nvSpPr>
          <p:cNvPr id="138" name="Google Shape;138;p6"/>
          <p:cNvSpPr txBox="1">
            <a:spLocks noGrp="1"/>
          </p:cNvSpPr>
          <p:nvPr>
            <p:ph type="body" idx="1"/>
          </p:nvPr>
        </p:nvSpPr>
        <p:spPr>
          <a:xfrm>
            <a:off x="-12" y="1425450"/>
            <a:ext cx="8856600" cy="4781700"/>
          </a:xfrm>
          <a:prstGeom prst="rect">
            <a:avLst/>
          </a:prstGeom>
          <a:noFill/>
          <a:ln>
            <a:noFill/>
          </a:ln>
        </p:spPr>
        <p:txBody>
          <a:bodyPr spcFirstLastPara="1" wrap="square" lIns="91425" tIns="45700" rIns="91425" bIns="45700" anchor="t" anchorCtr="0">
            <a:noAutofit/>
          </a:bodyPr>
          <a:lstStyle/>
          <a:p>
            <a:pPr marL="457200" lvl="0" indent="-457200" algn="just" rtl="0">
              <a:lnSpc>
                <a:spcPct val="100000"/>
              </a:lnSpc>
              <a:spcBef>
                <a:spcPts val="0"/>
              </a:spcBef>
              <a:spcAft>
                <a:spcPts val="0"/>
              </a:spcAft>
              <a:buClr>
                <a:srgbClr val="222222"/>
              </a:buClr>
              <a:buSzPts val="4300"/>
              <a:buFont typeface="Calibri"/>
              <a:buChar char="❑"/>
            </a:pPr>
            <a:r>
              <a:rPr lang="en-GB" sz="4300">
                <a:solidFill>
                  <a:srgbClr val="222222"/>
                </a:solidFill>
                <a:latin typeface="Calibri"/>
                <a:ea typeface="Calibri"/>
                <a:cs typeface="Calibri"/>
                <a:sym typeface="Calibri"/>
              </a:rPr>
              <a:t>Incorporate CC considerations to allow for adaptive management of fisheries resources: </a:t>
            </a:r>
            <a:endParaRPr sz="4300">
              <a:solidFill>
                <a:srgbClr val="222222"/>
              </a:solidFill>
              <a:latin typeface="Calibri"/>
              <a:ea typeface="Calibri"/>
              <a:cs typeface="Calibri"/>
              <a:sym typeface="Calibri"/>
            </a:endParaRPr>
          </a:p>
          <a:p>
            <a:pPr marL="984250" lvl="1" indent="-571500" algn="just" rtl="0">
              <a:lnSpc>
                <a:spcPct val="100000"/>
              </a:lnSpc>
              <a:spcBef>
                <a:spcPts val="0"/>
              </a:spcBef>
              <a:spcAft>
                <a:spcPts val="0"/>
              </a:spcAft>
              <a:buClr>
                <a:srgbClr val="222222"/>
              </a:buClr>
              <a:buSzPts val="4300"/>
              <a:buFont typeface="Arial"/>
              <a:buChar char="•"/>
            </a:pPr>
            <a:r>
              <a:rPr lang="en-GB" sz="3800">
                <a:solidFill>
                  <a:srgbClr val="222222"/>
                </a:solidFill>
                <a:latin typeface="Calibri"/>
                <a:ea typeface="Calibri"/>
                <a:cs typeface="Calibri"/>
                <a:sym typeface="Calibri"/>
              </a:rPr>
              <a:t>Principles for decision making;</a:t>
            </a:r>
            <a:endParaRPr/>
          </a:p>
          <a:p>
            <a:pPr marL="984250" lvl="1" indent="-571500" algn="just" rtl="0">
              <a:lnSpc>
                <a:spcPct val="100000"/>
              </a:lnSpc>
              <a:spcBef>
                <a:spcPts val="0"/>
              </a:spcBef>
              <a:spcAft>
                <a:spcPts val="0"/>
              </a:spcAft>
              <a:buClr>
                <a:srgbClr val="222222"/>
              </a:buClr>
              <a:buSzPts val="4300"/>
              <a:buFont typeface="Arial"/>
              <a:buChar char="•"/>
            </a:pPr>
            <a:r>
              <a:rPr lang="en-GB" sz="3800">
                <a:solidFill>
                  <a:srgbClr val="222222"/>
                </a:solidFill>
                <a:latin typeface="Calibri"/>
                <a:ea typeface="Calibri"/>
                <a:cs typeface="Calibri"/>
                <a:sym typeface="Calibri"/>
              </a:rPr>
              <a:t>Determination of total allowable catch and or effort;</a:t>
            </a:r>
            <a:endParaRPr/>
          </a:p>
          <a:p>
            <a:pPr marL="984250" lvl="1" indent="-571500" algn="just" rtl="0">
              <a:lnSpc>
                <a:spcPct val="100000"/>
              </a:lnSpc>
              <a:spcBef>
                <a:spcPts val="0"/>
              </a:spcBef>
              <a:spcAft>
                <a:spcPts val="0"/>
              </a:spcAft>
              <a:buClr>
                <a:srgbClr val="222222"/>
              </a:buClr>
              <a:buSzPts val="4300"/>
              <a:buFont typeface="Arial"/>
              <a:buChar char="•"/>
            </a:pPr>
            <a:r>
              <a:rPr lang="en-GB" sz="3800">
                <a:solidFill>
                  <a:srgbClr val="222222"/>
                </a:solidFill>
                <a:latin typeface="Calibri"/>
                <a:ea typeface="Calibri"/>
                <a:cs typeface="Calibri"/>
                <a:sym typeface="Calibri"/>
              </a:rPr>
              <a:t>Terms and conditions of access.</a:t>
            </a:r>
            <a:endParaRPr sz="3800">
              <a:solidFill>
                <a:srgbClr val="222222"/>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7"/>
          <p:cNvSpPr txBox="1">
            <a:spLocks noGrp="1"/>
          </p:cNvSpPr>
          <p:nvPr>
            <p:ph type="title"/>
          </p:nvPr>
        </p:nvSpPr>
        <p:spPr>
          <a:xfrm>
            <a:off x="0" y="7938"/>
            <a:ext cx="9144000" cy="14175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SzPts val="1400"/>
              <a:buNone/>
            </a:pPr>
            <a:r>
              <a:rPr lang="en-GB"/>
              <a:t>Maritime Boundaries  </a:t>
            </a:r>
            <a:endParaRPr/>
          </a:p>
        </p:txBody>
      </p:sp>
      <p:sp>
        <p:nvSpPr>
          <p:cNvPr id="144" name="Google Shape;144;p7"/>
          <p:cNvSpPr txBox="1">
            <a:spLocks noGrp="1"/>
          </p:cNvSpPr>
          <p:nvPr>
            <p:ph type="body" idx="1"/>
          </p:nvPr>
        </p:nvSpPr>
        <p:spPr>
          <a:xfrm>
            <a:off x="143700" y="1316268"/>
            <a:ext cx="8856600" cy="5084531"/>
          </a:xfrm>
          <a:prstGeom prst="rect">
            <a:avLst/>
          </a:prstGeom>
          <a:noFill/>
          <a:ln>
            <a:noFill/>
          </a:ln>
        </p:spPr>
        <p:txBody>
          <a:bodyPr spcFirstLastPara="1" wrap="square" lIns="91425" tIns="45700" rIns="91425" bIns="45700" anchor="t" anchorCtr="0">
            <a:noAutofit/>
          </a:bodyPr>
          <a:lstStyle/>
          <a:p>
            <a:pPr marL="482600" lvl="0" indent="-457200" algn="just" rtl="0">
              <a:lnSpc>
                <a:spcPct val="100000"/>
              </a:lnSpc>
              <a:spcBef>
                <a:spcPts val="0"/>
              </a:spcBef>
              <a:spcAft>
                <a:spcPts val="0"/>
              </a:spcAft>
              <a:buClr>
                <a:srgbClr val="222222"/>
              </a:buClr>
              <a:buSzPts val="3200"/>
              <a:buChar char="❑"/>
            </a:pPr>
            <a:r>
              <a:rPr lang="en-GB" sz="2800">
                <a:solidFill>
                  <a:srgbClr val="222222"/>
                </a:solidFill>
                <a:latin typeface="Arial"/>
                <a:ea typeface="Arial"/>
                <a:cs typeface="Arial"/>
                <a:sym typeface="Arial"/>
              </a:rPr>
              <a:t>Delimitation of maritime boundaries is fundamental for fisheries management and compliance and enforcement purposes;</a:t>
            </a:r>
            <a:endParaRPr sz="2800">
              <a:solidFill>
                <a:srgbClr val="222222"/>
              </a:solidFill>
              <a:latin typeface="Arial"/>
              <a:ea typeface="Arial"/>
              <a:cs typeface="Arial"/>
              <a:sym typeface="Arial"/>
            </a:endParaRPr>
          </a:p>
          <a:p>
            <a:pPr marL="482600" lvl="0" indent="-457200" algn="just" rtl="0">
              <a:lnSpc>
                <a:spcPct val="100000"/>
              </a:lnSpc>
              <a:spcBef>
                <a:spcPts val="0"/>
              </a:spcBef>
              <a:spcAft>
                <a:spcPts val="0"/>
              </a:spcAft>
              <a:buClr>
                <a:srgbClr val="222222"/>
              </a:buClr>
              <a:buSzPts val="3200"/>
              <a:buChar char="❑"/>
            </a:pPr>
            <a:r>
              <a:rPr lang="en-GB" sz="2800">
                <a:solidFill>
                  <a:srgbClr val="222222"/>
                </a:solidFill>
                <a:latin typeface="Arial"/>
                <a:ea typeface="Arial"/>
                <a:cs typeface="Arial"/>
                <a:sym typeface="Arial"/>
              </a:rPr>
              <a:t>PIFS Leaders’ decisions, in particular 2019: </a:t>
            </a:r>
            <a:r>
              <a:rPr lang="en-GB" sz="2800">
                <a:latin typeface="Arial"/>
                <a:ea typeface="Arial"/>
                <a:cs typeface="Arial"/>
                <a:sym typeface="Arial"/>
              </a:rPr>
              <a:t>once a Forum Member’s maritime zones are delineated in accordance with UNCLOS, the Member’s maritime zones could not be challenged or reduced as a result of sea-level rise and climate change;</a:t>
            </a:r>
            <a:endParaRPr sz="2800">
              <a:solidFill>
                <a:srgbClr val="222222"/>
              </a:solidFill>
              <a:latin typeface="Arial"/>
              <a:ea typeface="Arial"/>
              <a:cs typeface="Arial"/>
              <a:sym typeface="Arial"/>
            </a:endParaRPr>
          </a:p>
          <a:p>
            <a:pPr marL="482600" lvl="0" indent="-457200" algn="just" rtl="0">
              <a:lnSpc>
                <a:spcPct val="100000"/>
              </a:lnSpc>
              <a:spcBef>
                <a:spcPts val="0"/>
              </a:spcBef>
              <a:spcAft>
                <a:spcPts val="0"/>
              </a:spcAft>
              <a:buClr>
                <a:srgbClr val="222222"/>
              </a:buClr>
              <a:buSzPts val="3200"/>
              <a:buChar char="❑"/>
            </a:pPr>
            <a:r>
              <a:rPr lang="en-GB" sz="2800">
                <a:solidFill>
                  <a:srgbClr val="222222"/>
                </a:solidFill>
                <a:latin typeface="Arial"/>
                <a:ea typeface="Arial"/>
                <a:cs typeface="Arial"/>
                <a:sym typeface="Arial"/>
              </a:rPr>
              <a:t>Regional support – Normative declaration and accompanying Aide Memoire;</a:t>
            </a:r>
            <a:endParaRPr/>
          </a:p>
          <a:p>
            <a:pPr marL="482600" lvl="0" indent="-457200" algn="just" rtl="0">
              <a:lnSpc>
                <a:spcPct val="100000"/>
              </a:lnSpc>
              <a:spcBef>
                <a:spcPts val="0"/>
              </a:spcBef>
              <a:spcAft>
                <a:spcPts val="0"/>
              </a:spcAft>
              <a:buClr>
                <a:srgbClr val="222222"/>
              </a:buClr>
              <a:buSzPts val="3200"/>
              <a:buChar char="❑"/>
            </a:pPr>
            <a:r>
              <a:rPr lang="en-GB" sz="2800">
                <a:solidFill>
                  <a:srgbClr val="222222"/>
                </a:solidFill>
                <a:latin typeface="Arial"/>
                <a:ea typeface="Arial"/>
                <a:cs typeface="Arial"/>
                <a:sym typeface="Arial"/>
              </a:rPr>
              <a:t>National maritime boundaries support.</a:t>
            </a:r>
            <a:endParaRPr sz="2800">
              <a:solidFill>
                <a:srgbClr val="22222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fa">
  <a:themeElements>
    <a:clrScheme name="ffa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1147</Words>
  <Application>Microsoft Office PowerPoint</Application>
  <PresentationFormat>On-screen Show (4:3)</PresentationFormat>
  <Paragraphs>103</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Courier New</vt:lpstr>
      <vt:lpstr>Noto Sans Symbols</vt:lpstr>
      <vt:lpstr>Times New Roman</vt:lpstr>
      <vt:lpstr>ffa</vt:lpstr>
      <vt:lpstr>Impacts of Climate Change on Oceanic Fisheries  </vt:lpstr>
      <vt:lpstr>Outline </vt:lpstr>
      <vt:lpstr>Introduction </vt:lpstr>
      <vt:lpstr>Ongoing CROP Collaboration  </vt:lpstr>
      <vt:lpstr>Adaptive Management Regimes </vt:lpstr>
      <vt:lpstr>Adaptive Management Regimes </vt:lpstr>
      <vt:lpstr>Adaptive Management Regimes </vt:lpstr>
      <vt:lpstr>Domestic Fisheries Legislation,  Policies and Plans </vt:lpstr>
      <vt:lpstr>Maritime Boundaries  </vt:lpstr>
      <vt:lpstr>Food Security   </vt:lpstr>
      <vt:lpstr>Analysing Economic Impacts    </vt:lpstr>
      <vt:lpstr>Ozone Depleting Substances     </vt:lpstr>
      <vt:lpstr>Greening the Secretariat </vt:lpstr>
      <vt:lpstr>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Impacts of Climate Change on Oceanic Fisheries  </dc:title>
  <dc:creator>Patricia Sachs-Cornish</dc:creator>
  <cp:lastModifiedBy>Patricia Sachs-Cornish</cp:lastModifiedBy>
  <cp:revision>1</cp:revision>
  <dcterms:modified xsi:type="dcterms:W3CDTF">2021-05-25T21:47:49Z</dcterms:modified>
</cp:coreProperties>
</file>